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notesMasterIdLst>
    <p:notesMasterId r:id="rId38"/>
  </p:notesMasterIdLst>
  <p:sldIdLst>
    <p:sldId id="267" r:id="rId3"/>
    <p:sldId id="264" r:id="rId4"/>
    <p:sldId id="275" r:id="rId5"/>
    <p:sldId id="287" r:id="rId6"/>
    <p:sldId id="283" r:id="rId7"/>
    <p:sldId id="284" r:id="rId8"/>
    <p:sldId id="285" r:id="rId9"/>
    <p:sldId id="274" r:id="rId10"/>
    <p:sldId id="288" r:id="rId11"/>
    <p:sldId id="289" r:id="rId12"/>
    <p:sldId id="277" r:id="rId13"/>
    <p:sldId id="293" r:id="rId14"/>
    <p:sldId id="294" r:id="rId15"/>
    <p:sldId id="276" r:id="rId16"/>
    <p:sldId id="271" r:id="rId17"/>
    <p:sldId id="273" r:id="rId18"/>
    <p:sldId id="286" r:id="rId19"/>
    <p:sldId id="272" r:id="rId20"/>
    <p:sldId id="278" r:id="rId21"/>
    <p:sldId id="300" r:id="rId22"/>
    <p:sldId id="301" r:id="rId23"/>
    <p:sldId id="302" r:id="rId24"/>
    <p:sldId id="303" r:id="rId25"/>
    <p:sldId id="290" r:id="rId26"/>
    <p:sldId id="291" r:id="rId27"/>
    <p:sldId id="292" r:id="rId28"/>
    <p:sldId id="280" r:id="rId29"/>
    <p:sldId id="268" r:id="rId30"/>
    <p:sldId id="269" r:id="rId31"/>
    <p:sldId id="270" r:id="rId32"/>
    <p:sldId id="281" r:id="rId33"/>
    <p:sldId id="282" r:id="rId34"/>
    <p:sldId id="304" r:id="rId35"/>
    <p:sldId id="305" r:id="rId36"/>
    <p:sldId id="306" r:id="rId37"/>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011"/>
    <a:srgbClr val="D60000"/>
    <a:srgbClr val="E2382A"/>
    <a:srgbClr val="FF0000"/>
    <a:srgbClr val="CC0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napToObjects="1" showGuides="1">
      <p:cViewPr varScale="1">
        <p:scale>
          <a:sx n="82" d="100"/>
          <a:sy n="82" d="100"/>
        </p:scale>
        <p:origin x="108" y="10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73EB8-26BB-4D11-9FC5-3C008AC5FD71}" type="datetimeFigureOut">
              <a:rPr lang="de-DE" smtClean="0"/>
              <a:t>30.08.2022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BCEF6-C07C-42F9-ADDF-C7F041DE1510}" type="slidenum">
              <a:rPr lang="de-DE" smtClean="0"/>
              <a:t>‹Nr.›</a:t>
            </a:fld>
            <a:endParaRPr lang="de-DE"/>
          </a:p>
        </p:txBody>
      </p:sp>
    </p:spTree>
    <p:extLst>
      <p:ext uri="{BB962C8B-B14F-4D97-AF65-F5344CB8AC3E}">
        <p14:creationId xmlns:p14="http://schemas.microsoft.com/office/powerpoint/2010/main" val="402904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28"/>
          <p:cNvSpPr/>
          <p:nvPr userDrawn="1"/>
        </p:nvSpPr>
        <p:spPr>
          <a:xfrm>
            <a:off x="0" y="0"/>
            <a:ext cx="9144000" cy="685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6" name="Rechteck 28"/>
          <p:cNvSpPr/>
          <p:nvPr userDrawn="1"/>
        </p:nvSpPr>
        <p:spPr>
          <a:xfrm>
            <a:off x="1692275" y="5108575"/>
            <a:ext cx="7451725" cy="86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8" name="Rechteck 28"/>
          <p:cNvSpPr/>
          <p:nvPr userDrawn="1"/>
        </p:nvSpPr>
        <p:spPr>
          <a:xfrm>
            <a:off x="1692275" y="1917700"/>
            <a:ext cx="7451725" cy="3125788"/>
          </a:xfrm>
          <a:prstGeom prst="rect">
            <a:avLst/>
          </a:prstGeom>
          <a:solidFill>
            <a:srgbClr val="D9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a typeface="ＭＳ Ｐゴシック" pitchFamily="-110" charset="-128"/>
            </a:endParaRPr>
          </a:p>
        </p:txBody>
      </p:sp>
      <p:sp>
        <p:nvSpPr>
          <p:cNvPr id="10" name="Textplatzhalter 9"/>
          <p:cNvSpPr>
            <a:spLocks noGrp="1"/>
          </p:cNvSpPr>
          <p:nvPr>
            <p:ph type="body" sz="quarter" idx="10" hasCustomPrompt="1"/>
          </p:nvPr>
        </p:nvSpPr>
        <p:spPr>
          <a:xfrm>
            <a:off x="1868400" y="2404800"/>
            <a:ext cx="7016808" cy="646331"/>
          </a:xfrm>
          <a:prstGeom prst="rect">
            <a:avLst/>
          </a:prstGeom>
        </p:spPr>
        <p:txBody>
          <a:bodyPr wrap="square">
            <a:spAutoFit/>
          </a:bodyPr>
          <a:lstStyle>
            <a:lvl1pPr marL="0" indent="0">
              <a:buNone/>
              <a:defRPr sz="3600" b="1" cap="all" normalizeH="0" baseline="0">
                <a:solidFill>
                  <a:schemeClr val="bg1"/>
                </a:solidFill>
              </a:defRPr>
            </a:lvl1pPr>
          </a:lstStyle>
          <a:p>
            <a:pPr lvl="0"/>
            <a:r>
              <a:rPr lang="de-DE" dirty="0" smtClean="0"/>
              <a:t>HIER STEHT EINE HEADLINE</a:t>
            </a:r>
          </a:p>
        </p:txBody>
      </p:sp>
      <p:sp>
        <p:nvSpPr>
          <p:cNvPr id="11" name="Textplatzhalter 9"/>
          <p:cNvSpPr>
            <a:spLocks noGrp="1"/>
          </p:cNvSpPr>
          <p:nvPr>
            <p:ph type="body" sz="quarter" idx="11" hasCustomPrompt="1"/>
          </p:nvPr>
        </p:nvSpPr>
        <p:spPr>
          <a:xfrm>
            <a:off x="1875600" y="3081600"/>
            <a:ext cx="7016808" cy="492443"/>
          </a:xfrm>
          <a:prstGeom prst="rect">
            <a:avLst/>
          </a:prstGeom>
        </p:spPr>
        <p:txBody>
          <a:bodyPr wrap="square">
            <a:spAutoFit/>
          </a:bodyPr>
          <a:lstStyle>
            <a:lvl1pPr marL="0" indent="0">
              <a:buNone/>
              <a:defRPr sz="2600" b="0" cap="all" baseline="0">
                <a:solidFill>
                  <a:schemeClr val="bg1"/>
                </a:solidFill>
              </a:defRPr>
            </a:lvl1pPr>
          </a:lstStyle>
          <a:p>
            <a:pPr lvl="0"/>
            <a:r>
              <a:rPr lang="de-DE" dirty="0" smtClean="0"/>
              <a:t>UND HIER EINE SUBHEADLINE</a:t>
            </a:r>
          </a:p>
        </p:txBody>
      </p:sp>
      <p:pic>
        <p:nvPicPr>
          <p:cNvPr id="9" name="Bild 8" descr="BREMEN-BREMERHAVEN-Standortmarke_fuer-DINA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6472" y="584200"/>
            <a:ext cx="3717528" cy="819274"/>
          </a:xfrm>
          <a:prstGeom prst="rect">
            <a:avLst/>
          </a:prstGeom>
        </p:spPr>
      </p:pic>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8400" y="5176800"/>
            <a:ext cx="4395600" cy="689572"/>
          </a:xfrm>
          <a:prstGeom prst="rect">
            <a:avLst/>
          </a:prstGeom>
        </p:spPr>
      </p:pic>
    </p:spTree>
    <p:extLst>
      <p:ext uri="{BB962C8B-B14F-4D97-AF65-F5344CB8AC3E}">
        <p14:creationId xmlns:p14="http://schemas.microsoft.com/office/powerpoint/2010/main" val="26131286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900"/>
          </a:xfrm>
        </p:spPr>
        <p:txBody>
          <a:bodyPr/>
          <a:lstStyle>
            <a:lvl1pPr>
              <a:defRPr sz="3000"/>
            </a:lvl1pPr>
          </a:lstStyle>
          <a:p>
            <a:endParaRPr lang="de-DE" dirty="0"/>
          </a:p>
        </p:txBody>
      </p:sp>
      <p:sp>
        <p:nvSpPr>
          <p:cNvPr id="3" name="Inhaltsplatzhalter 2"/>
          <p:cNvSpPr>
            <a:spLocks noGrp="1"/>
          </p:cNvSpPr>
          <p:nvPr>
            <p:ph idx="1"/>
          </p:nvPr>
        </p:nvSpPr>
        <p:spPr>
          <a:xfrm>
            <a:off x="457200" y="1268760"/>
            <a:ext cx="8229600" cy="4857403"/>
          </a:xfrm>
        </p:spPr>
        <p:txBody>
          <a:bodyPr/>
          <a:lstStyle>
            <a:lvl1pPr>
              <a:defRPr>
                <a:latin typeface="Calibri" panose="020F0502020204030204" pitchFamily="34" charset="0"/>
                <a:cs typeface="Calibri" panose="020F0502020204030204" pitchFamily="34" charset="0"/>
              </a:defRPr>
            </a:lvl1pPr>
            <a:lvl2pPr>
              <a:lnSpc>
                <a:spcPct val="114000"/>
              </a:lnSpc>
              <a:spcBef>
                <a:spcPts val="0"/>
              </a:spcBef>
              <a:defRPr sz="2000">
                <a:latin typeface="Calibri" panose="020F0502020204030204" pitchFamily="34" charset="0"/>
                <a:cs typeface="Calibri" panose="020F0502020204030204" pitchFamily="34" charset="0"/>
              </a:defRPr>
            </a:lvl2pPr>
            <a:lvl3pPr>
              <a:lnSpc>
                <a:spcPct val="114000"/>
              </a:lnSpc>
              <a:spcBef>
                <a:spcPts val="0"/>
              </a:spcBef>
              <a:defRPr sz="1800">
                <a:latin typeface="Calibri" panose="020F0502020204030204" pitchFamily="34" charset="0"/>
                <a:cs typeface="Calibri" panose="020F0502020204030204" pitchFamily="34" charset="0"/>
              </a:defRPr>
            </a:lvl3pPr>
            <a:lvl4pPr>
              <a:lnSpc>
                <a:spcPct val="114000"/>
              </a:lnSpc>
              <a:spcBef>
                <a:spcPts val="0"/>
              </a:spcBef>
              <a:defRPr>
                <a:latin typeface="Calibri" panose="020F0502020204030204" pitchFamily="34" charset="0"/>
                <a:cs typeface="Calibri" panose="020F0502020204030204" pitchFamily="34" charset="0"/>
              </a:defRPr>
            </a:lvl4pPr>
            <a:lvl5pPr>
              <a:lnSpc>
                <a:spcPct val="114000"/>
              </a:lnSpc>
              <a:spcBef>
                <a:spcPts val="0"/>
              </a:spcBef>
              <a:defRPr>
                <a:latin typeface="Calibri" panose="020F0502020204030204" pitchFamily="34" charset="0"/>
                <a:cs typeface="Calibri" panose="020F0502020204030204" pitchFamily="34" charset="0"/>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6"/>
          <p:cNvSpPr>
            <a:spLocks noGrp="1" noChangeArrowheads="1"/>
          </p:cNvSpPr>
          <p:nvPr>
            <p:ph type="sldNum" sz="quarter" idx="10"/>
          </p:nvPr>
        </p:nvSpPr>
        <p:spPr>
          <a:ln/>
        </p:spPr>
        <p:txBody>
          <a:bodyPr/>
          <a:lstStyle>
            <a:lvl1pPr>
              <a:defRPr/>
            </a:lvl1pPr>
          </a:lstStyle>
          <a:p>
            <a:fld id="{D8419859-4105-4C54-A9D7-744461C778A7}" type="slidenum">
              <a:rPr lang="de-DE" altLang="de-DE"/>
              <a:pPr/>
              <a:t>‹Nr.›</a:t>
            </a:fld>
            <a:endParaRPr lang="de-DE" altLang="de-DE"/>
          </a:p>
        </p:txBody>
      </p:sp>
      <p:pic>
        <p:nvPicPr>
          <p:cNvPr id="7" name="Bild 1" descr="zsks_Logo_V2"/>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3848" y="6381328"/>
            <a:ext cx="2304256" cy="360039"/>
          </a:xfrm>
          <a:prstGeom prst="rect">
            <a:avLst/>
          </a:prstGeom>
          <a:noFill/>
          <a:ln>
            <a:noFill/>
          </a:ln>
        </p:spPr>
      </p:pic>
    </p:spTree>
    <p:extLst>
      <p:ext uri="{BB962C8B-B14F-4D97-AF65-F5344CB8AC3E}">
        <p14:creationId xmlns:p14="http://schemas.microsoft.com/office/powerpoint/2010/main" val="733334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360000" y="1375200"/>
            <a:ext cx="7809215" cy="369332"/>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1"/>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b="1" dirty="0" smtClean="0">
                <a:latin typeface="+mn-lt"/>
              </a:rPr>
              <a:t>Subheadline</a:t>
            </a:r>
            <a:endParaRPr lang="de-DE" dirty="0" smtClean="0"/>
          </a:p>
        </p:txBody>
      </p:sp>
      <p:sp>
        <p:nvSpPr>
          <p:cNvPr id="8" name="Textplatzhalter 11"/>
          <p:cNvSpPr>
            <a:spLocks noGrp="1"/>
          </p:cNvSpPr>
          <p:nvPr>
            <p:ph type="body" sz="quarter" idx="11" hasCustomPrompt="1"/>
          </p:nvPr>
        </p:nvSpPr>
        <p:spPr>
          <a:xfrm>
            <a:off x="367199" y="4248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smtClean="0">
                <a:solidFill>
                  <a:srgbClr val="CC0A20"/>
                </a:solidFill>
              </a:rPr>
              <a:t>Hier steht eine Headline</a:t>
            </a:r>
            <a:endParaRPr lang="de-DE" dirty="0" smtClean="0"/>
          </a:p>
        </p:txBody>
      </p:sp>
      <p:sp>
        <p:nvSpPr>
          <p:cNvPr id="4" name="Textplatzhalter 11"/>
          <p:cNvSpPr>
            <a:spLocks noGrp="1"/>
          </p:cNvSpPr>
          <p:nvPr>
            <p:ph type="body" sz="quarter" idx="12" hasCustomPrompt="1"/>
          </p:nvPr>
        </p:nvSpPr>
        <p:spPr>
          <a:xfrm>
            <a:off x="360000" y="1663200"/>
            <a:ext cx="7809215" cy="1200329"/>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0"/>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dirty="0" smtClean="0"/>
              <a:t>Dies ist ein </a:t>
            </a:r>
            <a:r>
              <a:rPr lang="de-DE" altLang="de-DE" dirty="0" err="1" smtClean="0"/>
              <a:t>Typoblindtext</a:t>
            </a:r>
            <a:r>
              <a:rPr lang="de-DE" altLang="de-DE" dirty="0" smtClean="0"/>
              <a:t>. An ihm kann man sehen, ob alle Buchstaben da sind und wie sie aussehen. Manchmal benutzt man Worte wie </a:t>
            </a:r>
            <a:r>
              <a:rPr lang="de-DE" altLang="de-DE" dirty="0" err="1" smtClean="0"/>
              <a:t>Hamburgefonts</a:t>
            </a:r>
            <a:r>
              <a:rPr lang="de-DE" altLang="de-DE" dirty="0" smtClean="0"/>
              <a:t>, </a:t>
            </a:r>
            <a:r>
              <a:rPr lang="de-DE" altLang="de-DE" dirty="0" err="1" smtClean="0"/>
              <a:t>Rafgenduks</a:t>
            </a:r>
            <a:r>
              <a:rPr lang="de-DE" altLang="de-DE" dirty="0" smtClean="0"/>
              <a:t> oder </a:t>
            </a:r>
            <a:r>
              <a:rPr lang="de-DE" altLang="de-DE" dirty="0" err="1" smtClean="0"/>
              <a:t>Handgloves</a:t>
            </a:r>
            <a:r>
              <a:rPr lang="de-DE" altLang="de-DE" dirty="0" smtClean="0"/>
              <a:t>, um Schriften zu testen. Manchmal Sätze, die alle Buchstaben des Alphabets enthalten - man nennt diese Sätze »</a:t>
            </a:r>
            <a:r>
              <a:rPr lang="de-DE" altLang="de-DE" dirty="0" err="1" smtClean="0"/>
              <a:t>Pangrams</a:t>
            </a:r>
            <a:r>
              <a:rPr lang="de-DE" altLang="de-DE" dirty="0" smtClean="0"/>
              <a:t>«.</a:t>
            </a:r>
            <a:endParaRPr lang="de-DE" dirty="0" smtClean="0"/>
          </a:p>
        </p:txBody>
      </p:sp>
      <p:sp>
        <p:nvSpPr>
          <p:cNvPr id="6" name="Textplatzhalter 11"/>
          <p:cNvSpPr>
            <a:spLocks noGrp="1"/>
          </p:cNvSpPr>
          <p:nvPr>
            <p:ph type="body" sz="quarter" idx="13"/>
          </p:nvPr>
        </p:nvSpPr>
        <p:spPr>
          <a:xfrm>
            <a:off x="360001" y="3168000"/>
            <a:ext cx="4212000" cy="369332"/>
          </a:xfrm>
          <a:prstGeom prst="rect">
            <a:avLst/>
          </a:prstGeom>
        </p:spPr>
        <p:txBody>
          <a:bodyPr wrap="square">
            <a:spAutoFit/>
          </a:bodyPr>
          <a:lstStyle>
            <a:lvl1pPr marL="285750" indent="-285750">
              <a:buClr>
                <a:srgbClr val="CC0A20"/>
              </a:buClr>
              <a:buFont typeface="Arial" panose="020B0604020202020204" pitchFamily="34" charset="0"/>
              <a:buChar char="•"/>
              <a:defRPr sz="1800" b="1"/>
            </a:lvl1pPr>
          </a:lstStyle>
          <a:p>
            <a:pPr lvl="0"/>
            <a:r>
              <a:rPr lang="de-DE" smtClean="0"/>
              <a:t>Formatvorlagen des Textmasters bearbeiten</a:t>
            </a:r>
          </a:p>
        </p:txBody>
      </p:sp>
      <p:sp>
        <p:nvSpPr>
          <p:cNvPr id="7" name="Textplatzhalter 11"/>
          <p:cNvSpPr>
            <a:spLocks noGrp="1"/>
          </p:cNvSpPr>
          <p:nvPr>
            <p:ph type="body" sz="quarter" idx="14"/>
          </p:nvPr>
        </p:nvSpPr>
        <p:spPr>
          <a:xfrm>
            <a:off x="4680000" y="3168000"/>
            <a:ext cx="4212000" cy="369332"/>
          </a:xfrm>
          <a:prstGeom prst="rect">
            <a:avLst/>
          </a:prstGeom>
        </p:spPr>
        <p:txBody>
          <a:bodyPr wrap="square">
            <a:spAutoFit/>
          </a:bodyPr>
          <a:lstStyle>
            <a:lvl1pPr marL="285750" indent="-285750">
              <a:buClr>
                <a:srgbClr val="CC0A20"/>
              </a:buClr>
              <a:buFont typeface="Arial" panose="020B0604020202020204" pitchFamily="34" charset="0"/>
              <a:buChar char="•"/>
              <a:defRPr sz="1800" b="1"/>
            </a:lvl1pPr>
          </a:lstStyle>
          <a:p>
            <a:pPr lvl="0"/>
            <a:r>
              <a:rPr lang="de-DE" smtClean="0"/>
              <a:t>Formatvorlagen des Textmasters bearbeiten</a:t>
            </a:r>
          </a:p>
        </p:txBody>
      </p:sp>
    </p:spTree>
    <p:extLst>
      <p:ext uri="{BB962C8B-B14F-4D97-AF65-F5344CB8AC3E}">
        <p14:creationId xmlns:p14="http://schemas.microsoft.com/office/powerpoint/2010/main" val="3173178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360000" y="1375200"/>
            <a:ext cx="7809215" cy="369332"/>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1"/>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b="1" dirty="0" smtClean="0">
                <a:latin typeface="+mn-lt"/>
              </a:rPr>
              <a:t>Subheadline</a:t>
            </a:r>
            <a:endParaRPr lang="de-DE" dirty="0" smtClean="0"/>
          </a:p>
        </p:txBody>
      </p:sp>
      <p:sp>
        <p:nvSpPr>
          <p:cNvPr id="8" name="Textplatzhalter 11"/>
          <p:cNvSpPr>
            <a:spLocks noGrp="1"/>
          </p:cNvSpPr>
          <p:nvPr>
            <p:ph type="body" sz="quarter" idx="11" hasCustomPrompt="1"/>
          </p:nvPr>
        </p:nvSpPr>
        <p:spPr>
          <a:xfrm>
            <a:off x="367199" y="4248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smtClean="0">
                <a:solidFill>
                  <a:srgbClr val="CC0A20"/>
                </a:solidFill>
              </a:rPr>
              <a:t>Hier steht eine Headline</a:t>
            </a:r>
            <a:endParaRPr lang="de-DE" dirty="0" smtClean="0"/>
          </a:p>
        </p:txBody>
      </p:sp>
      <p:sp>
        <p:nvSpPr>
          <p:cNvPr id="4" name="Textplatzhalter 11"/>
          <p:cNvSpPr>
            <a:spLocks noGrp="1"/>
          </p:cNvSpPr>
          <p:nvPr>
            <p:ph type="body" sz="quarter" idx="12" hasCustomPrompt="1"/>
          </p:nvPr>
        </p:nvSpPr>
        <p:spPr>
          <a:xfrm>
            <a:off x="360000" y="1663200"/>
            <a:ext cx="7809215" cy="1200329"/>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0"/>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dirty="0" smtClean="0"/>
              <a:t>Dies ist ein </a:t>
            </a:r>
            <a:r>
              <a:rPr lang="de-DE" altLang="de-DE" dirty="0" err="1" smtClean="0"/>
              <a:t>Typoblindtext</a:t>
            </a:r>
            <a:r>
              <a:rPr lang="de-DE" altLang="de-DE" dirty="0" smtClean="0"/>
              <a:t>. An ihm kann man sehen, ob alle Buchstaben da sind und wie sie aussehen. Manchmal benutzt man Worte wie </a:t>
            </a:r>
            <a:r>
              <a:rPr lang="de-DE" altLang="de-DE" dirty="0" err="1" smtClean="0"/>
              <a:t>Hamburgefonts</a:t>
            </a:r>
            <a:r>
              <a:rPr lang="de-DE" altLang="de-DE" dirty="0" smtClean="0"/>
              <a:t>, </a:t>
            </a:r>
            <a:r>
              <a:rPr lang="de-DE" altLang="de-DE" dirty="0" err="1" smtClean="0"/>
              <a:t>Rafgenduks</a:t>
            </a:r>
            <a:r>
              <a:rPr lang="de-DE" altLang="de-DE" dirty="0" smtClean="0"/>
              <a:t> oder </a:t>
            </a:r>
            <a:r>
              <a:rPr lang="de-DE" altLang="de-DE" dirty="0" err="1" smtClean="0"/>
              <a:t>Handgloves</a:t>
            </a:r>
            <a:r>
              <a:rPr lang="de-DE" altLang="de-DE" dirty="0" smtClean="0"/>
              <a:t>, um Schriften zu testen. Manchmal Sätze, die alle Buchstaben des Alphabets enthalten - man nennt diese Sätze »</a:t>
            </a:r>
            <a:r>
              <a:rPr lang="de-DE" altLang="de-DE" dirty="0" err="1" smtClean="0"/>
              <a:t>Pangrams</a:t>
            </a:r>
            <a:r>
              <a:rPr lang="de-DE" altLang="de-DE" dirty="0" smtClean="0"/>
              <a:t>«.</a:t>
            </a:r>
            <a:endParaRPr lang="de-DE" dirty="0" smtClean="0"/>
          </a:p>
        </p:txBody>
      </p:sp>
      <p:sp>
        <p:nvSpPr>
          <p:cNvPr id="3" name="Bildplatzhalter 2"/>
          <p:cNvSpPr>
            <a:spLocks noGrp="1"/>
          </p:cNvSpPr>
          <p:nvPr>
            <p:ph type="pic" sz="quarter" idx="13"/>
          </p:nvPr>
        </p:nvSpPr>
        <p:spPr>
          <a:xfrm>
            <a:off x="601662" y="3436938"/>
            <a:ext cx="3597275" cy="2268538"/>
          </a:xfrm>
          <a:prstGeom prst="rect">
            <a:avLst/>
          </a:prstGeom>
        </p:spPr>
        <p:txBody>
          <a:bodyPr/>
          <a:lstStyle/>
          <a:p>
            <a:r>
              <a:rPr lang="de-DE" smtClean="0"/>
              <a:t>Bild durch Klicken auf Symbol hinzufügen</a:t>
            </a:r>
            <a:endParaRPr lang="de-DE"/>
          </a:p>
        </p:txBody>
      </p:sp>
      <p:sp>
        <p:nvSpPr>
          <p:cNvPr id="9" name="Bildplatzhalter 2"/>
          <p:cNvSpPr>
            <a:spLocks noGrp="1"/>
          </p:cNvSpPr>
          <p:nvPr>
            <p:ph type="pic" sz="quarter" idx="14"/>
          </p:nvPr>
        </p:nvSpPr>
        <p:spPr>
          <a:xfrm>
            <a:off x="4927600" y="3436938"/>
            <a:ext cx="3597275" cy="2268538"/>
          </a:xfrm>
          <a:prstGeom prst="rect">
            <a:avLst/>
          </a:prstGeom>
        </p:spPr>
        <p:txBody>
          <a:bodyPr/>
          <a:lstStyle/>
          <a:p>
            <a:r>
              <a:rPr lang="de-DE" smtClean="0"/>
              <a:t>Bild durch Klicken auf Symbol hinzufügen</a:t>
            </a:r>
            <a:endParaRPr lang="de-DE"/>
          </a:p>
        </p:txBody>
      </p:sp>
    </p:spTree>
    <p:extLst>
      <p:ext uri="{BB962C8B-B14F-4D97-AF65-F5344CB8AC3E}">
        <p14:creationId xmlns:p14="http://schemas.microsoft.com/office/powerpoint/2010/main" val="2315587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Textplatzhalter 11"/>
          <p:cNvSpPr>
            <a:spLocks noGrp="1"/>
          </p:cNvSpPr>
          <p:nvPr>
            <p:ph type="body" sz="quarter" idx="11" hasCustomPrompt="1"/>
          </p:nvPr>
        </p:nvSpPr>
        <p:spPr>
          <a:xfrm>
            <a:off x="367199" y="4248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smtClean="0">
                <a:solidFill>
                  <a:srgbClr val="CC0A20"/>
                </a:solidFill>
              </a:rPr>
              <a:t>Hier steht eine Headline</a:t>
            </a:r>
            <a:endParaRPr lang="de-DE" dirty="0" smtClean="0"/>
          </a:p>
        </p:txBody>
      </p:sp>
      <p:sp>
        <p:nvSpPr>
          <p:cNvPr id="3" name="Bildplatzhalter 2"/>
          <p:cNvSpPr>
            <a:spLocks noGrp="1"/>
          </p:cNvSpPr>
          <p:nvPr>
            <p:ph type="pic" sz="quarter" idx="13"/>
          </p:nvPr>
        </p:nvSpPr>
        <p:spPr>
          <a:xfrm>
            <a:off x="947994" y="1502700"/>
            <a:ext cx="7248012" cy="4500167"/>
          </a:xfrm>
          <a:prstGeom prst="rect">
            <a:avLst/>
          </a:prstGeom>
        </p:spPr>
        <p:txBody>
          <a:bodyPr/>
          <a:lstStyle/>
          <a:p>
            <a:r>
              <a:rPr lang="de-DE" smtClean="0"/>
              <a:t>Bild durch Klicken auf Symbol hinzufügen</a:t>
            </a:r>
            <a:endParaRPr lang="de-DE" dirty="0"/>
          </a:p>
        </p:txBody>
      </p:sp>
    </p:spTree>
    <p:extLst>
      <p:ext uri="{BB962C8B-B14F-4D97-AF65-F5344CB8AC3E}">
        <p14:creationId xmlns:p14="http://schemas.microsoft.com/office/powerpoint/2010/main" val="9169749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28"/>
          <p:cNvSpPr/>
          <p:nvPr userDrawn="1"/>
        </p:nvSpPr>
        <p:spPr>
          <a:xfrm>
            <a:off x="0" y="0"/>
            <a:ext cx="9144000" cy="685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6" name="Rechteck 28"/>
          <p:cNvSpPr/>
          <p:nvPr userDrawn="1"/>
        </p:nvSpPr>
        <p:spPr>
          <a:xfrm>
            <a:off x="1692275" y="5108575"/>
            <a:ext cx="7451725" cy="86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8" name="Rechteck 28"/>
          <p:cNvSpPr/>
          <p:nvPr userDrawn="1"/>
        </p:nvSpPr>
        <p:spPr>
          <a:xfrm>
            <a:off x="1692275" y="1917700"/>
            <a:ext cx="7451725" cy="3125788"/>
          </a:xfrm>
          <a:prstGeom prst="rect">
            <a:avLst/>
          </a:prstGeom>
          <a:solidFill>
            <a:srgbClr val="D9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rgbClr val="FFFFFF"/>
              </a:solidFill>
              <a:ea typeface="ＭＳ Ｐゴシック" pitchFamily="-110" charset="-128"/>
            </a:endParaRPr>
          </a:p>
        </p:txBody>
      </p:sp>
      <p:sp>
        <p:nvSpPr>
          <p:cNvPr id="10" name="Textplatzhalter 9"/>
          <p:cNvSpPr>
            <a:spLocks noGrp="1"/>
          </p:cNvSpPr>
          <p:nvPr>
            <p:ph type="body" sz="quarter" idx="10" hasCustomPrompt="1"/>
          </p:nvPr>
        </p:nvSpPr>
        <p:spPr>
          <a:xfrm>
            <a:off x="1868400" y="2404800"/>
            <a:ext cx="7016808" cy="646331"/>
          </a:xfrm>
          <a:prstGeom prst="rect">
            <a:avLst/>
          </a:prstGeom>
        </p:spPr>
        <p:txBody>
          <a:bodyPr wrap="square">
            <a:spAutoFit/>
          </a:bodyPr>
          <a:lstStyle>
            <a:lvl1pPr marL="0" indent="0">
              <a:buNone/>
              <a:defRPr sz="3600" b="1" cap="all" normalizeH="0" baseline="0">
                <a:solidFill>
                  <a:schemeClr val="bg1"/>
                </a:solidFill>
              </a:defRPr>
            </a:lvl1pPr>
          </a:lstStyle>
          <a:p>
            <a:pPr lvl="0"/>
            <a:r>
              <a:rPr lang="de-DE" dirty="0" smtClean="0"/>
              <a:t>HIER STEHT EINE HEADLINE</a:t>
            </a:r>
          </a:p>
        </p:txBody>
      </p:sp>
      <p:sp>
        <p:nvSpPr>
          <p:cNvPr id="11" name="Textplatzhalter 9"/>
          <p:cNvSpPr>
            <a:spLocks noGrp="1"/>
          </p:cNvSpPr>
          <p:nvPr>
            <p:ph type="body" sz="quarter" idx="11" hasCustomPrompt="1"/>
          </p:nvPr>
        </p:nvSpPr>
        <p:spPr>
          <a:xfrm>
            <a:off x="1875600" y="3081600"/>
            <a:ext cx="7016808" cy="492443"/>
          </a:xfrm>
          <a:prstGeom prst="rect">
            <a:avLst/>
          </a:prstGeom>
        </p:spPr>
        <p:txBody>
          <a:bodyPr wrap="square">
            <a:spAutoFit/>
          </a:bodyPr>
          <a:lstStyle>
            <a:lvl1pPr marL="0" indent="0">
              <a:buNone/>
              <a:defRPr sz="2600" b="0" cap="all" baseline="0">
                <a:solidFill>
                  <a:schemeClr val="bg1"/>
                </a:solidFill>
              </a:defRPr>
            </a:lvl1pPr>
          </a:lstStyle>
          <a:p>
            <a:pPr lvl="0"/>
            <a:r>
              <a:rPr lang="de-DE" dirty="0" smtClean="0"/>
              <a:t>UND HIER EINE SUBHEADLINE</a:t>
            </a:r>
          </a:p>
        </p:txBody>
      </p:sp>
      <p:pic>
        <p:nvPicPr>
          <p:cNvPr id="9" name="Bild 8" descr="BREMEN-BREMERHAVEN-Standortmarke_fuer-DINA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6472" y="584200"/>
            <a:ext cx="3717528" cy="819274"/>
          </a:xfrm>
          <a:prstGeom prst="rect">
            <a:avLst/>
          </a:prstGeom>
        </p:spPr>
      </p:pic>
      <p:pic>
        <p:nvPicPr>
          <p:cNvPr id="2" name="Grafik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8400" y="5176800"/>
            <a:ext cx="4395600" cy="689572"/>
          </a:xfrm>
          <a:prstGeom prst="rect">
            <a:avLst/>
          </a:prstGeom>
        </p:spPr>
      </p:pic>
    </p:spTree>
    <p:extLst>
      <p:ext uri="{BB962C8B-B14F-4D97-AF65-F5344CB8AC3E}">
        <p14:creationId xmlns:p14="http://schemas.microsoft.com/office/powerpoint/2010/main" val="22837560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pic>
        <p:nvPicPr>
          <p:cNvPr id="4" name="Bild 2" descr="BremenMarktplatz-220910-IW2_0005_kle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hteck 28"/>
          <p:cNvSpPr/>
          <p:nvPr userDrawn="1"/>
        </p:nvSpPr>
        <p:spPr>
          <a:xfrm>
            <a:off x="1692275" y="1927225"/>
            <a:ext cx="7451725" cy="3125788"/>
          </a:xfrm>
          <a:prstGeom prst="rect">
            <a:avLst/>
          </a:prstGeom>
          <a:solidFill>
            <a:srgbClr val="D90011">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9" name="Rechteck 28"/>
          <p:cNvSpPr/>
          <p:nvPr userDrawn="1"/>
        </p:nvSpPr>
        <p:spPr>
          <a:xfrm>
            <a:off x="1692275" y="5108575"/>
            <a:ext cx="7451725" cy="86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ＭＳ Ｐゴシック" pitchFamily="-110" charset="-128"/>
            </a:endParaRPr>
          </a:p>
        </p:txBody>
      </p:sp>
      <p:sp>
        <p:nvSpPr>
          <p:cNvPr id="7" name="Textplatzhalter 9"/>
          <p:cNvSpPr>
            <a:spLocks noGrp="1"/>
          </p:cNvSpPr>
          <p:nvPr>
            <p:ph type="body" sz="quarter" idx="10" hasCustomPrompt="1"/>
          </p:nvPr>
        </p:nvSpPr>
        <p:spPr>
          <a:xfrm>
            <a:off x="1868400" y="2404800"/>
            <a:ext cx="7016808" cy="646331"/>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3600" b="1" cap="all" baseline="0">
                <a:solidFill>
                  <a:schemeClr val="bg1"/>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dirty="0" smtClean="0"/>
              <a:t>HIER STEHT EINE HEADLINE</a:t>
            </a:r>
          </a:p>
        </p:txBody>
      </p:sp>
      <p:sp>
        <p:nvSpPr>
          <p:cNvPr id="8" name="Textplatzhalter 9"/>
          <p:cNvSpPr>
            <a:spLocks noGrp="1"/>
          </p:cNvSpPr>
          <p:nvPr>
            <p:ph type="body" sz="quarter" idx="11" hasCustomPrompt="1"/>
          </p:nvPr>
        </p:nvSpPr>
        <p:spPr>
          <a:xfrm>
            <a:off x="1875600" y="3081600"/>
            <a:ext cx="7016808" cy="492443"/>
          </a:xfrm>
          <a:prstGeom prst="rect">
            <a:avLst/>
          </a:prstGeom>
        </p:spPr>
        <p:txBody>
          <a:bodyPr wrap="square">
            <a:spAutoFit/>
          </a:bodyPr>
          <a:lstStyle>
            <a:lvl1pPr marL="0" indent="0">
              <a:buNone/>
              <a:defRPr sz="2600" b="0" cap="all" baseline="0">
                <a:solidFill>
                  <a:schemeClr val="bg1"/>
                </a:solidFill>
              </a:defRPr>
            </a:lvl1pPr>
          </a:lstStyle>
          <a:p>
            <a:pPr lvl="0"/>
            <a:r>
              <a:rPr lang="de-DE" dirty="0" smtClean="0"/>
              <a:t>UND HIER EINE SUBHEADLINE</a:t>
            </a:r>
          </a:p>
        </p:txBody>
      </p:sp>
      <p:pic>
        <p:nvPicPr>
          <p:cNvPr id="11" name="Bild 10" descr="BREMEN-BREMERHAVEN-Standortmarke_fuer-DINA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6472" y="584200"/>
            <a:ext cx="3717528" cy="819274"/>
          </a:xfrm>
          <a:prstGeom prst="rect">
            <a:avLst/>
          </a:prstGeom>
        </p:spPr>
      </p:pic>
      <p:pic>
        <p:nvPicPr>
          <p:cNvPr id="10" name="Grafik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8400" y="5176800"/>
            <a:ext cx="4395600" cy="689572"/>
          </a:xfrm>
          <a:prstGeom prst="rect">
            <a:avLst/>
          </a:prstGeom>
        </p:spPr>
      </p:pic>
    </p:spTree>
    <p:extLst>
      <p:ext uri="{BB962C8B-B14F-4D97-AF65-F5344CB8AC3E}">
        <p14:creationId xmlns:p14="http://schemas.microsoft.com/office/powerpoint/2010/main" val="2499465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360000" y="1375200"/>
            <a:ext cx="7809215" cy="369332"/>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1"/>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b="1" dirty="0" smtClean="0">
                <a:latin typeface="+mn-lt"/>
              </a:rPr>
              <a:t>Subheadline</a:t>
            </a:r>
            <a:endParaRPr lang="de-DE" dirty="0" smtClean="0"/>
          </a:p>
        </p:txBody>
      </p:sp>
      <p:sp>
        <p:nvSpPr>
          <p:cNvPr id="8" name="Textplatzhalter 11"/>
          <p:cNvSpPr>
            <a:spLocks noGrp="1"/>
          </p:cNvSpPr>
          <p:nvPr>
            <p:ph type="body" sz="quarter" idx="11" hasCustomPrompt="1"/>
          </p:nvPr>
        </p:nvSpPr>
        <p:spPr>
          <a:xfrm>
            <a:off x="367199" y="4248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smtClean="0">
                <a:solidFill>
                  <a:srgbClr val="CC0A20"/>
                </a:solidFill>
              </a:rPr>
              <a:t>Hier steht eine Headline</a:t>
            </a:r>
            <a:endParaRPr lang="de-DE" dirty="0" smtClean="0"/>
          </a:p>
        </p:txBody>
      </p:sp>
      <p:sp>
        <p:nvSpPr>
          <p:cNvPr id="4" name="Textplatzhalter 11"/>
          <p:cNvSpPr>
            <a:spLocks noGrp="1"/>
          </p:cNvSpPr>
          <p:nvPr>
            <p:ph type="body" sz="quarter" idx="12" hasCustomPrompt="1"/>
          </p:nvPr>
        </p:nvSpPr>
        <p:spPr>
          <a:xfrm>
            <a:off x="360000" y="1663200"/>
            <a:ext cx="7809215" cy="1200329"/>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0"/>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dirty="0" smtClean="0"/>
              <a:t>Dies ist ein </a:t>
            </a:r>
            <a:r>
              <a:rPr lang="de-DE" altLang="de-DE" dirty="0" err="1" smtClean="0"/>
              <a:t>Typoblindtext</a:t>
            </a:r>
            <a:r>
              <a:rPr lang="de-DE" altLang="de-DE" dirty="0" smtClean="0"/>
              <a:t>. An ihm kann man sehen, ob alle Buchstaben da sind und wie sie aussehen. Manchmal benutzt man Worte wie </a:t>
            </a:r>
            <a:r>
              <a:rPr lang="de-DE" altLang="de-DE" dirty="0" err="1" smtClean="0"/>
              <a:t>Hamburgefonts</a:t>
            </a:r>
            <a:r>
              <a:rPr lang="de-DE" altLang="de-DE" dirty="0" smtClean="0"/>
              <a:t>, </a:t>
            </a:r>
            <a:r>
              <a:rPr lang="de-DE" altLang="de-DE" dirty="0" err="1" smtClean="0"/>
              <a:t>Rafgenduks</a:t>
            </a:r>
            <a:r>
              <a:rPr lang="de-DE" altLang="de-DE" dirty="0" smtClean="0"/>
              <a:t> oder </a:t>
            </a:r>
            <a:r>
              <a:rPr lang="de-DE" altLang="de-DE" dirty="0" err="1" smtClean="0"/>
              <a:t>Handgloves</a:t>
            </a:r>
            <a:r>
              <a:rPr lang="de-DE" altLang="de-DE" dirty="0" smtClean="0"/>
              <a:t>, um Schriften zu testen. Manchmal Sätze, die alle Buchstaben des Alphabets enthalten - man nennt diese Sätze »</a:t>
            </a:r>
            <a:r>
              <a:rPr lang="de-DE" altLang="de-DE" dirty="0" err="1" smtClean="0"/>
              <a:t>Pangrams</a:t>
            </a:r>
            <a:r>
              <a:rPr lang="de-DE" altLang="de-DE" dirty="0" smtClean="0"/>
              <a:t>«.</a:t>
            </a:r>
            <a:endParaRPr lang="de-DE" dirty="0" smtClean="0"/>
          </a:p>
        </p:txBody>
      </p:sp>
      <p:sp>
        <p:nvSpPr>
          <p:cNvPr id="6" name="Textplatzhalter 11"/>
          <p:cNvSpPr>
            <a:spLocks noGrp="1"/>
          </p:cNvSpPr>
          <p:nvPr>
            <p:ph type="body" sz="quarter" idx="13"/>
          </p:nvPr>
        </p:nvSpPr>
        <p:spPr>
          <a:xfrm>
            <a:off x="360001" y="3168000"/>
            <a:ext cx="4212000" cy="369332"/>
          </a:xfrm>
          <a:prstGeom prst="rect">
            <a:avLst/>
          </a:prstGeom>
        </p:spPr>
        <p:txBody>
          <a:bodyPr wrap="square">
            <a:spAutoFit/>
          </a:bodyPr>
          <a:lstStyle>
            <a:lvl1pPr marL="285750" indent="-285750">
              <a:buClr>
                <a:srgbClr val="CC0A20"/>
              </a:buClr>
              <a:buFont typeface="Arial" panose="020B0604020202020204" pitchFamily="34" charset="0"/>
              <a:buChar char="•"/>
              <a:defRPr sz="1800" b="1"/>
            </a:lvl1pPr>
          </a:lstStyle>
          <a:p>
            <a:pPr lvl="0"/>
            <a:r>
              <a:rPr lang="de-DE" smtClean="0"/>
              <a:t>Formatvorlagen des Textmasters bearbeiten</a:t>
            </a:r>
          </a:p>
        </p:txBody>
      </p:sp>
      <p:sp>
        <p:nvSpPr>
          <p:cNvPr id="7" name="Textplatzhalter 11"/>
          <p:cNvSpPr>
            <a:spLocks noGrp="1"/>
          </p:cNvSpPr>
          <p:nvPr>
            <p:ph type="body" sz="quarter" idx="14"/>
          </p:nvPr>
        </p:nvSpPr>
        <p:spPr>
          <a:xfrm>
            <a:off x="4680000" y="3168000"/>
            <a:ext cx="4212000" cy="369332"/>
          </a:xfrm>
          <a:prstGeom prst="rect">
            <a:avLst/>
          </a:prstGeom>
        </p:spPr>
        <p:txBody>
          <a:bodyPr wrap="square">
            <a:spAutoFit/>
          </a:bodyPr>
          <a:lstStyle>
            <a:lvl1pPr marL="285750" indent="-285750">
              <a:buClr>
                <a:srgbClr val="CC0A20"/>
              </a:buClr>
              <a:buFont typeface="Arial" panose="020B0604020202020204" pitchFamily="34" charset="0"/>
              <a:buChar char="•"/>
              <a:defRPr sz="1800" b="1"/>
            </a:lvl1pPr>
          </a:lstStyle>
          <a:p>
            <a:pPr lvl="0"/>
            <a:r>
              <a:rPr lang="de-DE" smtClean="0"/>
              <a:t>Formatvorlagen des Textmasters bearbeiten</a:t>
            </a:r>
          </a:p>
        </p:txBody>
      </p:sp>
    </p:spTree>
    <p:extLst>
      <p:ext uri="{BB962C8B-B14F-4D97-AF65-F5344CB8AC3E}">
        <p14:creationId xmlns:p14="http://schemas.microsoft.com/office/powerpoint/2010/main" val="3505733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360000" y="1375200"/>
            <a:ext cx="7809215" cy="369332"/>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1"/>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b="1" dirty="0" smtClean="0">
                <a:latin typeface="+mn-lt"/>
              </a:rPr>
              <a:t>Subheadline</a:t>
            </a:r>
            <a:endParaRPr lang="de-DE" dirty="0" smtClean="0"/>
          </a:p>
        </p:txBody>
      </p:sp>
      <p:sp>
        <p:nvSpPr>
          <p:cNvPr id="8" name="Textplatzhalter 11"/>
          <p:cNvSpPr>
            <a:spLocks noGrp="1"/>
          </p:cNvSpPr>
          <p:nvPr>
            <p:ph type="body" sz="quarter" idx="11" hasCustomPrompt="1"/>
          </p:nvPr>
        </p:nvSpPr>
        <p:spPr>
          <a:xfrm>
            <a:off x="367199" y="4248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smtClean="0">
                <a:solidFill>
                  <a:srgbClr val="CC0A20"/>
                </a:solidFill>
              </a:rPr>
              <a:t>Hier steht eine Headline</a:t>
            </a:r>
            <a:endParaRPr lang="de-DE" dirty="0" smtClean="0"/>
          </a:p>
        </p:txBody>
      </p:sp>
      <p:sp>
        <p:nvSpPr>
          <p:cNvPr id="4" name="Textplatzhalter 11"/>
          <p:cNvSpPr>
            <a:spLocks noGrp="1"/>
          </p:cNvSpPr>
          <p:nvPr>
            <p:ph type="body" sz="quarter" idx="12" hasCustomPrompt="1"/>
          </p:nvPr>
        </p:nvSpPr>
        <p:spPr>
          <a:xfrm>
            <a:off x="360000" y="1663200"/>
            <a:ext cx="7809215" cy="1200329"/>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1800" b="0"/>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dirty="0" smtClean="0"/>
              <a:t>Dies ist ein </a:t>
            </a:r>
            <a:r>
              <a:rPr lang="de-DE" altLang="de-DE" dirty="0" err="1" smtClean="0"/>
              <a:t>Typoblindtext</a:t>
            </a:r>
            <a:r>
              <a:rPr lang="de-DE" altLang="de-DE" dirty="0" smtClean="0"/>
              <a:t>. An ihm kann man sehen, ob alle Buchstaben da sind und wie sie aussehen. Manchmal benutzt man Worte wie </a:t>
            </a:r>
            <a:r>
              <a:rPr lang="de-DE" altLang="de-DE" dirty="0" err="1" smtClean="0"/>
              <a:t>Hamburgefonts</a:t>
            </a:r>
            <a:r>
              <a:rPr lang="de-DE" altLang="de-DE" dirty="0" smtClean="0"/>
              <a:t>, </a:t>
            </a:r>
            <a:r>
              <a:rPr lang="de-DE" altLang="de-DE" dirty="0" err="1" smtClean="0"/>
              <a:t>Rafgenduks</a:t>
            </a:r>
            <a:r>
              <a:rPr lang="de-DE" altLang="de-DE" dirty="0" smtClean="0"/>
              <a:t> oder </a:t>
            </a:r>
            <a:r>
              <a:rPr lang="de-DE" altLang="de-DE" dirty="0" err="1" smtClean="0"/>
              <a:t>Handgloves</a:t>
            </a:r>
            <a:r>
              <a:rPr lang="de-DE" altLang="de-DE" dirty="0" smtClean="0"/>
              <a:t>, um Schriften zu testen. Manchmal Sätze, die alle Buchstaben des Alphabets enthalten - man nennt diese Sätze »</a:t>
            </a:r>
            <a:r>
              <a:rPr lang="de-DE" altLang="de-DE" dirty="0" err="1" smtClean="0"/>
              <a:t>Pangrams</a:t>
            </a:r>
            <a:r>
              <a:rPr lang="de-DE" altLang="de-DE" dirty="0" smtClean="0"/>
              <a:t>«.</a:t>
            </a:r>
            <a:endParaRPr lang="de-DE" dirty="0" smtClean="0"/>
          </a:p>
        </p:txBody>
      </p:sp>
      <p:sp>
        <p:nvSpPr>
          <p:cNvPr id="3" name="Bildplatzhalter 2"/>
          <p:cNvSpPr>
            <a:spLocks noGrp="1"/>
          </p:cNvSpPr>
          <p:nvPr>
            <p:ph type="pic" sz="quarter" idx="13"/>
          </p:nvPr>
        </p:nvSpPr>
        <p:spPr>
          <a:xfrm>
            <a:off x="601662" y="3436938"/>
            <a:ext cx="3597275" cy="2268538"/>
          </a:xfrm>
          <a:prstGeom prst="rect">
            <a:avLst/>
          </a:prstGeom>
        </p:spPr>
        <p:txBody>
          <a:bodyPr/>
          <a:lstStyle/>
          <a:p>
            <a:r>
              <a:rPr lang="de-DE" smtClean="0"/>
              <a:t>Bild durch Klicken auf Symbol hinzufügen</a:t>
            </a:r>
            <a:endParaRPr lang="de-DE"/>
          </a:p>
        </p:txBody>
      </p:sp>
      <p:sp>
        <p:nvSpPr>
          <p:cNvPr id="9" name="Bildplatzhalter 2"/>
          <p:cNvSpPr>
            <a:spLocks noGrp="1"/>
          </p:cNvSpPr>
          <p:nvPr>
            <p:ph type="pic" sz="quarter" idx="14"/>
          </p:nvPr>
        </p:nvSpPr>
        <p:spPr>
          <a:xfrm>
            <a:off x="4927600" y="3436938"/>
            <a:ext cx="3597275" cy="2268538"/>
          </a:xfrm>
          <a:prstGeom prst="rect">
            <a:avLst/>
          </a:prstGeom>
        </p:spPr>
        <p:txBody>
          <a:bodyPr/>
          <a:lstStyle/>
          <a:p>
            <a:r>
              <a:rPr lang="de-DE" dirty="0" smtClean="0"/>
              <a:t>Bild durch Klicken auf Symbol hinzufügen</a:t>
            </a:r>
            <a:endParaRPr lang="de-DE" dirty="0"/>
          </a:p>
        </p:txBody>
      </p:sp>
    </p:spTree>
    <p:extLst>
      <p:ext uri="{BB962C8B-B14F-4D97-AF65-F5344CB8AC3E}">
        <p14:creationId xmlns:p14="http://schemas.microsoft.com/office/powerpoint/2010/main" val="28866164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8" name="Textplatzhalter 11"/>
          <p:cNvSpPr>
            <a:spLocks noGrp="1"/>
          </p:cNvSpPr>
          <p:nvPr>
            <p:ph type="body" sz="quarter" idx="11" hasCustomPrompt="1"/>
          </p:nvPr>
        </p:nvSpPr>
        <p:spPr>
          <a:xfrm>
            <a:off x="367199" y="424800"/>
            <a:ext cx="7077397" cy="523220"/>
          </a:xfrm>
          <a:prstGeom prst="rect">
            <a:avLst/>
          </a:prstGeom>
        </p:spPr>
        <p:txBody>
          <a:bodyPr wrap="square">
            <a:spAutoFit/>
          </a:bodyPr>
          <a:lstStyle>
            <a:lvl1pPr marL="0" marR="0" indent="0" algn="l" defTabSz="457200" rtl="0" eaLnBrk="0" fontAlgn="base" latinLnBrk="0" hangingPunct="0">
              <a:lnSpc>
                <a:spcPct val="100000"/>
              </a:lnSpc>
              <a:spcBef>
                <a:spcPct val="20000"/>
              </a:spcBef>
              <a:spcAft>
                <a:spcPct val="0"/>
              </a:spcAft>
              <a:buClrTx/>
              <a:buSzTx/>
              <a:buFont typeface="Arial" charset="0"/>
              <a:buNone/>
              <a:tabLst/>
              <a:defRPr sz="2800" b="1">
                <a:solidFill>
                  <a:srgbClr val="D60000"/>
                </a:solidFill>
              </a:defRPr>
            </a:lvl1p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lang="de-DE" altLang="de-DE" sz="2800" b="1" dirty="0" smtClean="0">
                <a:solidFill>
                  <a:srgbClr val="CC0A20"/>
                </a:solidFill>
              </a:rPr>
              <a:t>Hier steht eine Headline</a:t>
            </a:r>
            <a:endParaRPr lang="de-DE" dirty="0" smtClean="0"/>
          </a:p>
        </p:txBody>
      </p:sp>
      <p:sp>
        <p:nvSpPr>
          <p:cNvPr id="3" name="Bildplatzhalter 2"/>
          <p:cNvSpPr>
            <a:spLocks noGrp="1"/>
          </p:cNvSpPr>
          <p:nvPr>
            <p:ph type="pic" sz="quarter" idx="13"/>
          </p:nvPr>
        </p:nvSpPr>
        <p:spPr>
          <a:xfrm>
            <a:off x="947994" y="1502700"/>
            <a:ext cx="7248012" cy="4500167"/>
          </a:xfrm>
          <a:prstGeom prst="rect">
            <a:avLst/>
          </a:prstGeom>
        </p:spPr>
        <p:txBody>
          <a:bodyPr/>
          <a:lstStyle/>
          <a:p>
            <a:r>
              <a:rPr lang="de-DE" smtClean="0"/>
              <a:t>Bild durch Klicken auf Symbol hinzufügen</a:t>
            </a:r>
            <a:endParaRPr lang="de-DE" dirty="0"/>
          </a:p>
        </p:txBody>
      </p:sp>
    </p:spTree>
    <p:extLst>
      <p:ext uri="{BB962C8B-B14F-4D97-AF65-F5344CB8AC3E}">
        <p14:creationId xmlns:p14="http://schemas.microsoft.com/office/powerpoint/2010/main" val="4132979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Gerade Verbindung 7"/>
          <p:cNvCxnSpPr/>
          <p:nvPr userDrawn="1"/>
        </p:nvCxnSpPr>
        <p:spPr>
          <a:xfrm>
            <a:off x="361950" y="1003300"/>
            <a:ext cx="8782050" cy="0"/>
          </a:xfrm>
          <a:prstGeom prst="line">
            <a:avLst/>
          </a:prstGeom>
          <a:ln w="12700">
            <a:solidFill>
              <a:srgbClr val="D90011"/>
            </a:solidFill>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a:off x="360363" y="6281738"/>
            <a:ext cx="8783637" cy="0"/>
          </a:xfrm>
          <a:prstGeom prst="line">
            <a:avLst/>
          </a:prstGeom>
          <a:ln w="12700">
            <a:solidFill>
              <a:srgbClr val="D90011"/>
            </a:solidFill>
          </a:ln>
          <a:effectLst/>
        </p:spPr>
        <p:style>
          <a:lnRef idx="2">
            <a:schemeClr val="accent1"/>
          </a:lnRef>
          <a:fillRef idx="0">
            <a:schemeClr val="accent1"/>
          </a:fillRef>
          <a:effectRef idx="1">
            <a:schemeClr val="accent1"/>
          </a:effectRef>
          <a:fontRef idx="minor">
            <a:schemeClr val="tx1"/>
          </a:fontRef>
        </p:style>
      </p:cxnSp>
      <p:sp>
        <p:nvSpPr>
          <p:cNvPr id="1028" name="Rechteck 9"/>
          <p:cNvSpPr>
            <a:spLocks noChangeArrowheads="1"/>
          </p:cNvSpPr>
          <p:nvPr userDrawn="1"/>
        </p:nvSpPr>
        <p:spPr bwMode="auto">
          <a:xfrm>
            <a:off x="287288" y="6495383"/>
            <a:ext cx="18910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l" eaLnBrk="1" hangingPunct="1">
              <a:defRPr/>
            </a:pPr>
            <a:r>
              <a:rPr lang="de-DE" altLang="de-DE" sz="1200" dirty="0" smtClean="0">
                <a:solidFill>
                  <a:srgbClr val="595959"/>
                </a:solidFill>
              </a:rPr>
              <a:t>www.wirtschaft.bremen.de</a:t>
            </a:r>
          </a:p>
        </p:txBody>
      </p:sp>
      <p:pic>
        <p:nvPicPr>
          <p:cNvPr id="6" name="Grafik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42800" y="331200"/>
            <a:ext cx="3142800" cy="493036"/>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88" r:id="rId2"/>
    <p:sldLayoutId id="2147483691" r:id="rId3"/>
    <p:sldLayoutId id="2147483692" r:id="rId4"/>
  </p:sldLayoutIdLst>
  <p:timing>
    <p:tnLst>
      <p:par>
        <p:cTn id="1" dur="indefinite" restart="never" nodeType="tmRoot"/>
      </p:par>
    </p:tnLst>
  </p:timing>
  <p:hf sldNum="0" hdr="0" ftr="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Gerade Verbindung 7"/>
          <p:cNvCxnSpPr/>
          <p:nvPr userDrawn="1"/>
        </p:nvCxnSpPr>
        <p:spPr>
          <a:xfrm>
            <a:off x="361950" y="1003300"/>
            <a:ext cx="8782050" cy="0"/>
          </a:xfrm>
          <a:prstGeom prst="line">
            <a:avLst/>
          </a:prstGeom>
          <a:ln w="12700">
            <a:solidFill>
              <a:srgbClr val="D90011"/>
            </a:solidFill>
          </a:ln>
          <a:effectLst/>
        </p:spPr>
        <p:style>
          <a:lnRef idx="2">
            <a:schemeClr val="accent1"/>
          </a:lnRef>
          <a:fillRef idx="0">
            <a:schemeClr val="accent1"/>
          </a:fillRef>
          <a:effectRef idx="1">
            <a:schemeClr val="accent1"/>
          </a:effectRef>
          <a:fontRef idx="minor">
            <a:schemeClr val="tx1"/>
          </a:fontRef>
        </p:style>
      </p:cxnSp>
      <p:cxnSp>
        <p:nvCxnSpPr>
          <p:cNvPr id="9" name="Gerade Verbindung 8"/>
          <p:cNvCxnSpPr/>
          <p:nvPr userDrawn="1"/>
        </p:nvCxnSpPr>
        <p:spPr>
          <a:xfrm>
            <a:off x="360363" y="6281738"/>
            <a:ext cx="8783637" cy="0"/>
          </a:xfrm>
          <a:prstGeom prst="line">
            <a:avLst/>
          </a:prstGeom>
          <a:ln w="12700">
            <a:solidFill>
              <a:srgbClr val="D90011"/>
            </a:solidFill>
          </a:ln>
          <a:effectLst/>
        </p:spPr>
        <p:style>
          <a:lnRef idx="2">
            <a:schemeClr val="accent1"/>
          </a:lnRef>
          <a:fillRef idx="0">
            <a:schemeClr val="accent1"/>
          </a:fillRef>
          <a:effectRef idx="1">
            <a:schemeClr val="accent1"/>
          </a:effectRef>
          <a:fontRef idx="minor">
            <a:schemeClr val="tx1"/>
          </a:fontRef>
        </p:style>
      </p:cxnSp>
      <p:sp>
        <p:nvSpPr>
          <p:cNvPr id="1028" name="Rechteck 9"/>
          <p:cNvSpPr>
            <a:spLocks noChangeArrowheads="1"/>
          </p:cNvSpPr>
          <p:nvPr userDrawn="1"/>
        </p:nvSpPr>
        <p:spPr bwMode="auto">
          <a:xfrm>
            <a:off x="287288" y="6495383"/>
            <a:ext cx="18910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l" eaLnBrk="1" hangingPunct="1">
              <a:defRPr/>
            </a:pPr>
            <a:r>
              <a:rPr lang="de-DE" altLang="de-DE" sz="1200" dirty="0" smtClean="0">
                <a:solidFill>
                  <a:srgbClr val="595959"/>
                </a:solidFill>
              </a:rPr>
              <a:t>www.wirtschaft.bremen.de</a:t>
            </a:r>
          </a:p>
        </p:txBody>
      </p:sp>
      <p:pic>
        <p:nvPicPr>
          <p:cNvPr id="6" name="Grafik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42800" y="331200"/>
            <a:ext cx="3142800" cy="493036"/>
          </a:xfrm>
          <a:prstGeom prst="rect">
            <a:avLst/>
          </a:prstGeom>
        </p:spPr>
      </p:pic>
    </p:spTree>
    <p:extLst>
      <p:ext uri="{BB962C8B-B14F-4D97-AF65-F5344CB8AC3E}">
        <p14:creationId xmlns:p14="http://schemas.microsoft.com/office/powerpoint/2010/main" val="308751623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wirtschaft.bremen.de/wirtschaftsordnung/vergaberecht/zsks_hauptseite/zsks_sub1/zsks_sub1b-20622"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erhebungsportal.estatistik.de/Erhebungsporta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idev.destatis.de/idev/OnlineAnfrage?aktion=form_anzeigen&amp;statID=339&amp;amt=00&amp;bzr=2020#page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mailto:Vergabeservice@wah.bremen.de" TargetMode="External"/><Relationship Id="rId2" Type="http://schemas.openxmlformats.org/officeDocument/2006/relationships/hyperlink" Target="https://www.wirtschaft.bremen.de/info/zsks" TargetMode="External"/><Relationship Id="rId1" Type="http://schemas.openxmlformats.org/officeDocument/2006/relationships/slideLayout" Target="../slideLayouts/slideLayout10.xml"/><Relationship Id="rId4" Type="http://schemas.openxmlformats.org/officeDocument/2006/relationships/hyperlink" Target="mailto:sokom@wah.bremen.d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okom@wae.bremen.de" TargetMode="External"/><Relationship Id="rId2" Type="http://schemas.openxmlformats.org/officeDocument/2006/relationships/hyperlink" Target="mailto:vergabeservice@ah.bremen.de"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smtClean="0"/>
              <a:t>11. Jour Fixe Vergabe</a:t>
            </a:r>
            <a:endParaRPr lang="de-DE" dirty="0"/>
          </a:p>
        </p:txBody>
      </p:sp>
      <p:sp>
        <p:nvSpPr>
          <p:cNvPr id="3" name="Textplatzhalter 2"/>
          <p:cNvSpPr>
            <a:spLocks noGrp="1"/>
          </p:cNvSpPr>
          <p:nvPr>
            <p:ph type="body" sz="quarter" idx="11"/>
          </p:nvPr>
        </p:nvSpPr>
        <p:spPr/>
        <p:txBody>
          <a:bodyPr/>
          <a:lstStyle/>
          <a:p>
            <a:r>
              <a:rPr lang="de-DE" dirty="0"/>
              <a:t>09.06.2021</a:t>
            </a:r>
            <a:endParaRPr lang="de-DE"/>
          </a:p>
        </p:txBody>
      </p:sp>
    </p:spTree>
    <p:extLst>
      <p:ext uri="{BB962C8B-B14F-4D97-AF65-F5344CB8AC3E}">
        <p14:creationId xmlns:p14="http://schemas.microsoft.com/office/powerpoint/2010/main" val="1336458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p:txBody>
          <a:bodyPr/>
          <a:lstStyle/>
          <a:p>
            <a:r>
              <a:rPr lang="de-DE" dirty="0"/>
              <a:t>2</a:t>
            </a:r>
            <a:r>
              <a:rPr lang="de-DE" dirty="0" smtClean="0"/>
              <a:t>. Erlass ATV DIN 18299 - Hochbau</a:t>
            </a:r>
            <a:endParaRPr lang="de-DE" dirty="0"/>
          </a:p>
        </p:txBody>
      </p:sp>
      <p:pic>
        <p:nvPicPr>
          <p:cNvPr id="3" name="Grafik 2"/>
          <p:cNvPicPr>
            <a:picLocks noChangeAspect="1"/>
          </p:cNvPicPr>
          <p:nvPr/>
        </p:nvPicPr>
        <p:blipFill rotWithShape="1">
          <a:blip r:embed="rId2"/>
          <a:srcRect l="32300" t="23099" r="55757" b="29585"/>
          <a:stretch/>
        </p:blipFill>
        <p:spPr>
          <a:xfrm>
            <a:off x="1438597" y="1123950"/>
            <a:ext cx="6005999" cy="4867276"/>
          </a:xfrm>
          <a:prstGeom prst="rect">
            <a:avLst/>
          </a:prstGeom>
        </p:spPr>
      </p:pic>
      <p:sp>
        <p:nvSpPr>
          <p:cNvPr id="2" name="Pfeil nach links 1"/>
          <p:cNvSpPr/>
          <p:nvPr/>
        </p:nvSpPr>
        <p:spPr>
          <a:xfrm>
            <a:off x="7444596" y="1604513"/>
            <a:ext cx="992038" cy="82813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2615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Einführung</a:t>
            </a:r>
            <a:endParaRPr lang="de-DE" dirty="0"/>
          </a:p>
        </p:txBody>
      </p:sp>
      <p:sp>
        <p:nvSpPr>
          <p:cNvPr id="9235" name="Textplatzhalter 9234"/>
          <p:cNvSpPr>
            <a:spLocks noGrp="1"/>
          </p:cNvSpPr>
          <p:nvPr>
            <p:ph type="body" sz="quarter" idx="11"/>
          </p:nvPr>
        </p:nvSpPr>
        <p:spPr/>
        <p:txBody>
          <a:bodyPr/>
          <a:lstStyle/>
          <a:p>
            <a:r>
              <a:rPr lang="de-DE" dirty="0"/>
              <a:t>3</a:t>
            </a:r>
            <a:r>
              <a:rPr lang="de-DE" dirty="0" smtClean="0"/>
              <a:t>. Wettbewerbsregister</a:t>
            </a:r>
            <a:endParaRPr lang="de-DE" dirty="0"/>
          </a:p>
        </p:txBody>
      </p:sp>
      <p:sp>
        <p:nvSpPr>
          <p:cNvPr id="9236" name="Textplatzhalter 9235"/>
          <p:cNvSpPr>
            <a:spLocks noGrp="1"/>
          </p:cNvSpPr>
          <p:nvPr>
            <p:ph type="body" sz="quarter" idx="12"/>
          </p:nvPr>
        </p:nvSpPr>
        <p:spPr>
          <a:xfrm>
            <a:off x="360000" y="1663200"/>
            <a:ext cx="7809215" cy="4191917"/>
          </a:xfrm>
        </p:spPr>
        <p:txBody>
          <a:bodyPr/>
          <a:lstStyle/>
          <a:p>
            <a:r>
              <a:rPr lang="de-DE" dirty="0" smtClean="0"/>
              <a:t>Der Bund hat ein Wettbewerbsregister eingerichtet, in dem Unternehmen, denen Verstöße im Sinne der §§ 123, 124 GWB nachgewiesen wurden, eingetragen werden. Der Vorteil liegt darin, dass die Registerbehörde auf entsprechende Meldungen von Justiz- und Finanzbehörden hin die Eintragungen selbst prüft und veranlasst, Gleiches gilt für die Löschung von Einträgen.</a:t>
            </a:r>
          </a:p>
          <a:p>
            <a:endParaRPr lang="de-DE" dirty="0"/>
          </a:p>
          <a:p>
            <a:r>
              <a:rPr lang="de-DE" dirty="0" smtClean="0"/>
              <a:t>§ 6 des zugrunde liegenden </a:t>
            </a:r>
            <a:r>
              <a:rPr lang="de-DE" dirty="0" err="1" smtClean="0"/>
              <a:t>WRegG</a:t>
            </a:r>
            <a:r>
              <a:rPr lang="de-DE" dirty="0" smtClean="0"/>
              <a:t> und § 5 der </a:t>
            </a:r>
            <a:r>
              <a:rPr lang="de-DE" dirty="0" err="1" smtClean="0"/>
              <a:t>WRegV</a:t>
            </a:r>
            <a:r>
              <a:rPr lang="de-DE" dirty="0" smtClean="0"/>
              <a:t> regeln die Pflicht zur Abfrage des Registers: </a:t>
            </a:r>
          </a:p>
          <a:p>
            <a:pPr marL="285750" indent="-285750">
              <a:buFontTx/>
              <a:buChar char="-"/>
            </a:pPr>
            <a:r>
              <a:rPr lang="de-DE" dirty="0" smtClean="0"/>
              <a:t>für </a:t>
            </a:r>
            <a:r>
              <a:rPr lang="de-DE" dirty="0" err="1" smtClean="0"/>
              <a:t>öAG</a:t>
            </a:r>
            <a:r>
              <a:rPr lang="de-DE" dirty="0" smtClean="0"/>
              <a:t> nach § 99 Nr. 1 bis Nr. 4 GWB: ab 30.000 € netto Auftragswert, darunter freiwillige Abfrage möglich, Verzicht auf Abfrage möglich, wenn das Unternehmen bereits einmal innerhalb der letzten zwei Monate beim Register abgefragt wurde</a:t>
            </a:r>
          </a:p>
          <a:p>
            <a:pPr marL="285750" indent="-285750">
              <a:buFontTx/>
              <a:buChar char="-"/>
            </a:pPr>
            <a:r>
              <a:rPr lang="de-DE" dirty="0" smtClean="0"/>
              <a:t>für </a:t>
            </a:r>
            <a:r>
              <a:rPr lang="de-DE" dirty="0" err="1" smtClean="0"/>
              <a:t>SektAG</a:t>
            </a:r>
            <a:r>
              <a:rPr lang="de-DE" dirty="0" smtClean="0"/>
              <a:t> nach § 100 Abs. 1 Nr. 1 GWB und </a:t>
            </a:r>
            <a:r>
              <a:rPr lang="de-DE" dirty="0" err="1" smtClean="0"/>
              <a:t>KonzG</a:t>
            </a:r>
            <a:r>
              <a:rPr lang="de-DE" dirty="0" smtClean="0"/>
              <a:t> nach § 101 Abs. 1 Nr. 1 GWB gilt die Abfragepflicht erst ab Erreichen der EU-Schwellenwerte</a:t>
            </a:r>
          </a:p>
        </p:txBody>
      </p:sp>
    </p:spTree>
    <p:extLst>
      <p:ext uri="{BB962C8B-B14F-4D97-AF65-F5344CB8AC3E}">
        <p14:creationId xmlns:p14="http://schemas.microsoft.com/office/powerpoint/2010/main" val="4003863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smtClean="0"/>
              <a:t>Registrierung</a:t>
            </a:r>
            <a:endParaRPr lang="de-DE" dirty="0"/>
          </a:p>
        </p:txBody>
      </p:sp>
      <p:sp>
        <p:nvSpPr>
          <p:cNvPr id="3" name="Textplatzhalter 2"/>
          <p:cNvSpPr>
            <a:spLocks noGrp="1"/>
          </p:cNvSpPr>
          <p:nvPr>
            <p:ph type="body" sz="quarter" idx="11"/>
          </p:nvPr>
        </p:nvSpPr>
        <p:spPr/>
        <p:txBody>
          <a:bodyPr/>
          <a:lstStyle/>
          <a:p>
            <a:r>
              <a:rPr lang="de-DE" dirty="0" smtClean="0"/>
              <a:t>3. Wettbewerbsregister</a:t>
            </a:r>
            <a:endParaRPr lang="de-DE" dirty="0"/>
          </a:p>
        </p:txBody>
      </p:sp>
      <p:sp>
        <p:nvSpPr>
          <p:cNvPr id="4" name="Textplatzhalter 3"/>
          <p:cNvSpPr>
            <a:spLocks noGrp="1"/>
          </p:cNvSpPr>
          <p:nvPr>
            <p:ph type="body" sz="quarter" idx="12"/>
          </p:nvPr>
        </p:nvSpPr>
        <p:spPr>
          <a:xfrm>
            <a:off x="360000" y="1744532"/>
            <a:ext cx="7809215" cy="4635115"/>
          </a:xfrm>
        </p:spPr>
        <p:txBody>
          <a:bodyPr/>
          <a:lstStyle/>
          <a:p>
            <a:r>
              <a:rPr lang="de-DE" dirty="0" smtClean="0"/>
              <a:t>Für die Abfrage des Wettbewerbsregisters ist eine vorherige Registrierung bei der Registerbehörde erforderlich.</a:t>
            </a:r>
          </a:p>
          <a:p>
            <a:r>
              <a:rPr lang="de-DE" dirty="0" smtClean="0"/>
              <a:t>Zudem müssen die abfragenden </a:t>
            </a:r>
            <a:r>
              <a:rPr lang="de-DE" dirty="0" err="1" smtClean="0"/>
              <a:t>Mitarbeiter:innen</a:t>
            </a:r>
            <a:r>
              <a:rPr lang="de-DE" dirty="0" smtClean="0"/>
              <a:t> einer Vergabestelle für die Abfrage ein Software-Zertifikat in ihre IT einbinden, das mit dem SAFE-System, das der Bund u. a. auch beim Wettbewerbsregister nutzt, kommunizieren kann.</a:t>
            </a:r>
          </a:p>
          <a:p>
            <a:r>
              <a:rPr lang="de-DE" dirty="0" smtClean="0"/>
              <a:t>Die </a:t>
            </a:r>
            <a:r>
              <a:rPr lang="de-DE" dirty="0" err="1" smtClean="0"/>
              <a:t>zSKS</a:t>
            </a:r>
            <a:r>
              <a:rPr lang="de-DE" dirty="0" smtClean="0"/>
              <a:t> sammelt derzeit die Registrierungsanträge und steht für Fragen dazu zur Verfügung. </a:t>
            </a:r>
          </a:p>
          <a:p>
            <a:r>
              <a:rPr lang="de-DE" dirty="0" smtClean="0"/>
              <a:t>Eine Registrierung beim Wettbewerbsregister ist zu jedem Zeitpunkt möglich, sollte jedoch zeitgerecht vor Einführung der Abfragepflicht erfolgen. </a:t>
            </a:r>
          </a:p>
          <a:p>
            <a:r>
              <a:rPr lang="de-DE" dirty="0" smtClean="0"/>
              <a:t>Der Bund hat derzeit vorgesehen, dass bremische öffentliche Auftraggeber ein Registrierungszeitfester bis 09.08.2021 zugewiesen erhalten. Dennoch sind auch später erfolgende Registrierungen selbstverständlich noch möglich.</a:t>
            </a:r>
          </a:p>
          <a:p>
            <a:endParaRPr lang="de-DE" dirty="0" smtClean="0"/>
          </a:p>
          <a:p>
            <a:endParaRPr lang="de-DE" dirty="0" smtClean="0"/>
          </a:p>
          <a:p>
            <a:endParaRPr lang="de-DE" dirty="0"/>
          </a:p>
        </p:txBody>
      </p:sp>
    </p:spTree>
    <p:extLst>
      <p:ext uri="{BB962C8B-B14F-4D97-AF65-F5344CB8AC3E}">
        <p14:creationId xmlns:p14="http://schemas.microsoft.com/office/powerpoint/2010/main" val="1254107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dirty="0" smtClean="0"/>
              <a:t>Zeitraum bis zur Abfragepflicht</a:t>
            </a:r>
            <a:endParaRPr lang="de-DE" dirty="0"/>
          </a:p>
        </p:txBody>
      </p:sp>
      <p:sp>
        <p:nvSpPr>
          <p:cNvPr id="3" name="Textplatzhalter 2"/>
          <p:cNvSpPr>
            <a:spLocks noGrp="1"/>
          </p:cNvSpPr>
          <p:nvPr>
            <p:ph type="body" sz="quarter" idx="11"/>
          </p:nvPr>
        </p:nvSpPr>
        <p:spPr/>
        <p:txBody>
          <a:bodyPr/>
          <a:lstStyle/>
          <a:p>
            <a:r>
              <a:rPr lang="de-DE" dirty="0" smtClean="0"/>
              <a:t>3. Wettbewerbsregister</a:t>
            </a:r>
            <a:endParaRPr lang="de-DE" dirty="0"/>
          </a:p>
        </p:txBody>
      </p:sp>
      <p:sp>
        <p:nvSpPr>
          <p:cNvPr id="4" name="Textplatzhalter 3"/>
          <p:cNvSpPr>
            <a:spLocks noGrp="1"/>
          </p:cNvSpPr>
          <p:nvPr>
            <p:ph type="body" sz="quarter" idx="12"/>
          </p:nvPr>
        </p:nvSpPr>
        <p:spPr>
          <a:xfrm>
            <a:off x="360000" y="1663200"/>
            <a:ext cx="7809215" cy="5576911"/>
          </a:xfrm>
        </p:spPr>
        <p:txBody>
          <a:bodyPr/>
          <a:lstStyle/>
          <a:p>
            <a:r>
              <a:rPr lang="de-DE" dirty="0" smtClean="0"/>
              <a:t>Die Wettbewerbsregisterverordnung ist bereits am 23.04.2021 in Kraft getreten. Die Abfragepflicht für die Vergabestellen beim Wettbewerbsregister beginnt jedoch erst 6 Monate nach einer Bekanntmachung des </a:t>
            </a:r>
            <a:r>
              <a:rPr lang="de-DE" dirty="0" err="1" smtClean="0"/>
              <a:t>BMWi</a:t>
            </a:r>
            <a:r>
              <a:rPr lang="de-DE" dirty="0" smtClean="0"/>
              <a:t> im Bundesanzeiger darüber, dass das Register offiziell seinen Betrieb aufgenommen hat.</a:t>
            </a:r>
          </a:p>
          <a:p>
            <a:r>
              <a:rPr lang="de-DE" dirty="0" smtClean="0"/>
              <a:t>Diese Bekanntmachung ist bisher noch nicht erfolgt, die Registerbehörde kann aktuell keinen Zeitpunkt dafür nennen. Es ist zu vermuten, dass die Abfragepflicht zum Jahresende 2021 beginnen könnte.</a:t>
            </a:r>
          </a:p>
          <a:p>
            <a:endParaRPr lang="de-DE" dirty="0"/>
          </a:p>
          <a:p>
            <a:r>
              <a:rPr lang="de-DE" dirty="0" smtClean="0"/>
              <a:t>Bis dahin:</a:t>
            </a:r>
          </a:p>
          <a:p>
            <a:r>
              <a:rPr lang="de-DE" dirty="0" smtClean="0"/>
              <a:t>-    werden, so weit einschlägig: GZR, HZA, Tarifregister weiterhin abgefragt;</a:t>
            </a:r>
          </a:p>
          <a:p>
            <a:pPr marL="285750" indent="-285750">
              <a:buFontTx/>
              <a:buChar char="-"/>
            </a:pPr>
            <a:r>
              <a:rPr lang="de-DE" dirty="0" smtClean="0"/>
              <a:t>wird das Korruptionsregister </a:t>
            </a:r>
            <a:r>
              <a:rPr lang="de-DE" dirty="0"/>
              <a:t>(</a:t>
            </a:r>
            <a:r>
              <a:rPr lang="de-DE" dirty="0" smtClean="0"/>
              <a:t>seit dem 03.06.2021) nicht mehr abgefragt; diese Abfrage wird später dann durch die Abfrage des Wettbewerbsregisters ersetzt.</a:t>
            </a:r>
          </a:p>
          <a:p>
            <a:r>
              <a:rPr lang="de-DE" dirty="0" smtClean="0"/>
              <a:t>Das GZR wird nach Beginn der Abfragepflicht des Wettbewerbsregisters die nächsten 3 Jahre noch weiterhin parallel abgefragt werden müssen, da die GZR-Einträge nicht in das Wettbewerbsregister übernommen werden.</a:t>
            </a:r>
          </a:p>
          <a:p>
            <a:pPr marL="285750" indent="-285750">
              <a:buFontTx/>
              <a:buChar char="-"/>
            </a:pPr>
            <a:endParaRPr lang="de-DE" dirty="0"/>
          </a:p>
          <a:p>
            <a:pPr marL="285750" indent="-285750">
              <a:buFontTx/>
              <a:buChar char="-"/>
            </a:pPr>
            <a:endParaRPr lang="de-DE" dirty="0" smtClean="0"/>
          </a:p>
          <a:p>
            <a:endParaRPr lang="de-DE" dirty="0"/>
          </a:p>
        </p:txBody>
      </p:sp>
    </p:spTree>
    <p:extLst>
      <p:ext uri="{BB962C8B-B14F-4D97-AF65-F5344CB8AC3E}">
        <p14:creationId xmlns:p14="http://schemas.microsoft.com/office/powerpoint/2010/main" val="3091543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Einführung</a:t>
            </a:r>
            <a:endParaRPr lang="de-DE" dirty="0"/>
          </a:p>
        </p:txBody>
      </p:sp>
      <p:sp>
        <p:nvSpPr>
          <p:cNvPr id="9235" name="Textplatzhalter 9234"/>
          <p:cNvSpPr>
            <a:spLocks noGrp="1"/>
          </p:cNvSpPr>
          <p:nvPr>
            <p:ph type="body" sz="quarter" idx="11"/>
          </p:nvPr>
        </p:nvSpPr>
        <p:spPr/>
        <p:txBody>
          <a:bodyPr/>
          <a:lstStyle/>
          <a:p>
            <a:r>
              <a:rPr lang="de-DE" dirty="0"/>
              <a:t>4</a:t>
            </a:r>
            <a:r>
              <a:rPr lang="de-DE" dirty="0" smtClean="0"/>
              <a:t>. Unterschwellenrechtsschutz</a:t>
            </a:r>
            <a:endParaRPr lang="de-DE" dirty="0"/>
          </a:p>
        </p:txBody>
      </p:sp>
      <p:sp>
        <p:nvSpPr>
          <p:cNvPr id="9236" name="Textplatzhalter 9235"/>
          <p:cNvSpPr>
            <a:spLocks noGrp="1"/>
          </p:cNvSpPr>
          <p:nvPr>
            <p:ph type="body" sz="quarter" idx="12"/>
          </p:nvPr>
        </p:nvSpPr>
        <p:spPr>
          <a:xfrm>
            <a:off x="360000" y="1663200"/>
            <a:ext cx="7809215" cy="3804118"/>
          </a:xfrm>
        </p:spPr>
        <p:txBody>
          <a:bodyPr/>
          <a:lstStyle/>
          <a:p>
            <a:endParaRPr lang="de-DE" dirty="0" smtClean="0"/>
          </a:p>
          <a:p>
            <a:r>
              <a:rPr lang="de-DE" b="1" dirty="0" smtClean="0"/>
              <a:t>Regelungen im EU – Bereich: </a:t>
            </a:r>
          </a:p>
          <a:p>
            <a:r>
              <a:rPr lang="de-DE" dirty="0" smtClean="0"/>
              <a:t>Informations- und Wartepflicht und eigenständiges Rechtsschutzverfahren vor der Vergabekammer.</a:t>
            </a:r>
          </a:p>
          <a:p>
            <a:endParaRPr lang="de-DE" dirty="0" smtClean="0"/>
          </a:p>
          <a:p>
            <a:r>
              <a:rPr lang="de-DE" b="1" dirty="0" smtClean="0"/>
              <a:t>Rechtsschutz im Unterschwellenbereich:</a:t>
            </a:r>
          </a:p>
          <a:p>
            <a:r>
              <a:rPr lang="de-DE" b="1" dirty="0" smtClean="0"/>
              <a:t>1. Bremen</a:t>
            </a:r>
          </a:p>
          <a:p>
            <a:pPr marL="285750" indent="-285750">
              <a:buFontTx/>
              <a:buChar char="-"/>
            </a:pPr>
            <a:r>
              <a:rPr lang="de-DE" dirty="0" smtClean="0"/>
              <a:t>Bieter </a:t>
            </a:r>
            <a:r>
              <a:rPr lang="de-DE" dirty="0"/>
              <a:t>kann einen Antrag auf einstweilige Verfügung </a:t>
            </a:r>
            <a:r>
              <a:rPr lang="de-DE" dirty="0" smtClean="0"/>
              <a:t>auf </a:t>
            </a:r>
            <a:r>
              <a:rPr lang="de-DE" dirty="0"/>
              <a:t>Unterlassen der Zuschlagsentscheidung (= Beauftragung) </a:t>
            </a:r>
            <a:r>
              <a:rPr lang="de-DE" dirty="0" smtClean="0"/>
              <a:t>stellen.</a:t>
            </a:r>
          </a:p>
          <a:p>
            <a:pPr marL="285750" indent="-285750">
              <a:buFontTx/>
              <a:buChar char="-"/>
            </a:pPr>
            <a:r>
              <a:rPr lang="de-DE" dirty="0" smtClean="0"/>
              <a:t>Nach Zuschlagserteilung kann der Bieter </a:t>
            </a:r>
            <a:r>
              <a:rPr lang="de-DE" dirty="0"/>
              <a:t>sekundären Rechtsschutz in </a:t>
            </a:r>
            <a:r>
              <a:rPr lang="de-DE" dirty="0" smtClean="0"/>
              <a:t>Form von Schadenersatz gegenüber dem Auftraggeber für den ihm entgangenen </a:t>
            </a:r>
            <a:r>
              <a:rPr lang="de-DE" dirty="0"/>
              <a:t>Auftrag </a:t>
            </a:r>
            <a:r>
              <a:rPr lang="de-DE" dirty="0" smtClean="0"/>
              <a:t>fordern.</a:t>
            </a:r>
            <a:endParaRPr lang="de-DE" dirty="0"/>
          </a:p>
        </p:txBody>
      </p:sp>
    </p:spTree>
    <p:extLst>
      <p:ext uri="{BB962C8B-B14F-4D97-AF65-F5344CB8AC3E}">
        <p14:creationId xmlns:p14="http://schemas.microsoft.com/office/powerpoint/2010/main" val="1997437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Einführung</a:t>
            </a:r>
            <a:endParaRPr lang="de-DE" dirty="0"/>
          </a:p>
        </p:txBody>
      </p:sp>
      <p:sp>
        <p:nvSpPr>
          <p:cNvPr id="9235" name="Textplatzhalter 9234"/>
          <p:cNvSpPr>
            <a:spLocks noGrp="1"/>
          </p:cNvSpPr>
          <p:nvPr>
            <p:ph type="body" sz="quarter" idx="11"/>
          </p:nvPr>
        </p:nvSpPr>
        <p:spPr/>
        <p:txBody>
          <a:bodyPr/>
          <a:lstStyle/>
          <a:p>
            <a:r>
              <a:rPr lang="de-DE" dirty="0"/>
              <a:t>4</a:t>
            </a:r>
            <a:r>
              <a:rPr lang="de-DE"/>
              <a:t>. Unterschwellenrechtsschutz</a:t>
            </a:r>
            <a:endParaRPr lang="de-DE" dirty="0"/>
          </a:p>
        </p:txBody>
      </p:sp>
      <p:sp>
        <p:nvSpPr>
          <p:cNvPr id="9236" name="Textplatzhalter 9235"/>
          <p:cNvSpPr>
            <a:spLocks noGrp="1"/>
          </p:cNvSpPr>
          <p:nvPr>
            <p:ph type="body" sz="quarter" idx="12"/>
          </p:nvPr>
        </p:nvSpPr>
        <p:spPr>
          <a:xfrm>
            <a:off x="360000" y="1663200"/>
            <a:ext cx="7809215" cy="4358116"/>
          </a:xfrm>
        </p:spPr>
        <p:txBody>
          <a:bodyPr/>
          <a:lstStyle/>
          <a:p>
            <a:endParaRPr lang="de-DE" dirty="0" smtClean="0"/>
          </a:p>
          <a:p>
            <a:r>
              <a:rPr lang="de-DE" b="1" dirty="0" smtClean="0"/>
              <a:t>2. Übersicht Regelungen andere Bundesländer</a:t>
            </a:r>
          </a:p>
          <a:p>
            <a:pPr marL="285750" indent="-285750">
              <a:buFontTx/>
              <a:buChar char="-"/>
            </a:pPr>
            <a:r>
              <a:rPr lang="de-DE" dirty="0" smtClean="0"/>
              <a:t>Niedersachsen und M</a:t>
            </a:r>
            <a:r>
              <a:rPr lang="de-DE" dirty="0"/>
              <a:t>ecklenburg-Vorpommern:  </a:t>
            </a:r>
            <a:r>
              <a:rPr lang="de-DE" dirty="0" smtClean="0"/>
              <a:t>Informations- </a:t>
            </a:r>
            <a:r>
              <a:rPr lang="de-DE" dirty="0"/>
              <a:t>und </a:t>
            </a:r>
            <a:r>
              <a:rPr lang="de-DE" dirty="0" smtClean="0"/>
              <a:t>Wartepflicht</a:t>
            </a:r>
          </a:p>
          <a:p>
            <a:pPr marL="285750" indent="-285750">
              <a:buFontTx/>
              <a:buChar char="-"/>
            </a:pPr>
            <a:r>
              <a:rPr lang="de-DE" dirty="0"/>
              <a:t>Sachsen, Sachsen-Anhalt, Thüringen und </a:t>
            </a:r>
            <a:r>
              <a:rPr lang="de-DE" dirty="0" smtClean="0"/>
              <a:t>Rheinland-Pfalz: eigenständiger Vergaberechtsschutzweg, </a:t>
            </a:r>
            <a:r>
              <a:rPr lang="de-DE" dirty="0"/>
              <a:t>der eine Überprüfung eines beanstandeten Verfahrens durch eine dafür eingerichtete, verwaltungsinterne Nachprüfungsbehörde </a:t>
            </a:r>
            <a:r>
              <a:rPr lang="de-DE" dirty="0" smtClean="0"/>
              <a:t>vorsieht</a:t>
            </a:r>
          </a:p>
          <a:p>
            <a:endParaRPr lang="de-DE" dirty="0"/>
          </a:p>
          <a:p>
            <a:r>
              <a:rPr lang="de-DE" b="1" dirty="0" smtClean="0"/>
              <a:t>Gesetzesantrag CDU </a:t>
            </a:r>
          </a:p>
          <a:p>
            <a:r>
              <a:rPr lang="de-DE" dirty="0"/>
              <a:t>aktueller Gesetzesantrag der Fraktion der CDU vom 16.02.2021 (</a:t>
            </a:r>
            <a:r>
              <a:rPr lang="de-DE" dirty="0" err="1"/>
              <a:t>Drs</a:t>
            </a:r>
            <a:r>
              <a:rPr lang="de-DE" dirty="0"/>
              <a:t>. </a:t>
            </a:r>
            <a:r>
              <a:rPr lang="de-DE" dirty="0" smtClean="0"/>
              <a:t>20/830). </a:t>
            </a:r>
            <a:r>
              <a:rPr lang="de-DE" dirty="0"/>
              <a:t>Dieser Gesetzesantrag bildet die bestehende niedersächsische gesetzliche Regelung für eine Informations- und Wartepflicht exakt </a:t>
            </a:r>
            <a:r>
              <a:rPr lang="de-DE" dirty="0" smtClean="0"/>
              <a:t>ab.</a:t>
            </a:r>
          </a:p>
          <a:p>
            <a:endParaRPr lang="de-DE" dirty="0" smtClean="0"/>
          </a:p>
        </p:txBody>
      </p:sp>
    </p:spTree>
    <p:extLst>
      <p:ext uri="{BB962C8B-B14F-4D97-AF65-F5344CB8AC3E}">
        <p14:creationId xmlns:p14="http://schemas.microsoft.com/office/powerpoint/2010/main" val="3284714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Gesetzesantrag CDU</a:t>
            </a:r>
            <a:endParaRPr lang="de-DE" dirty="0"/>
          </a:p>
        </p:txBody>
      </p:sp>
      <p:sp>
        <p:nvSpPr>
          <p:cNvPr id="9235" name="Textplatzhalter 9234"/>
          <p:cNvSpPr>
            <a:spLocks noGrp="1"/>
          </p:cNvSpPr>
          <p:nvPr>
            <p:ph type="body" sz="quarter" idx="11"/>
          </p:nvPr>
        </p:nvSpPr>
        <p:spPr/>
        <p:txBody>
          <a:bodyPr/>
          <a:lstStyle/>
          <a:p>
            <a:r>
              <a:rPr lang="de-DE" dirty="0"/>
              <a:t>4</a:t>
            </a:r>
            <a:r>
              <a:rPr lang="de-DE"/>
              <a:t>. Unterschwellenrechtsschutz</a:t>
            </a:r>
            <a:endParaRPr lang="de-DE" dirty="0"/>
          </a:p>
        </p:txBody>
      </p:sp>
      <p:sp>
        <p:nvSpPr>
          <p:cNvPr id="9236" name="Textplatzhalter 9235"/>
          <p:cNvSpPr>
            <a:spLocks noGrp="1"/>
          </p:cNvSpPr>
          <p:nvPr>
            <p:ph type="body" sz="quarter" idx="12"/>
          </p:nvPr>
        </p:nvSpPr>
        <p:spPr>
          <a:xfrm>
            <a:off x="360000" y="1663200"/>
            <a:ext cx="7809215" cy="4358116"/>
          </a:xfrm>
        </p:spPr>
        <p:txBody>
          <a:bodyPr/>
          <a:lstStyle/>
          <a:p>
            <a:r>
              <a:rPr lang="de-DE" dirty="0" smtClean="0"/>
              <a:t>Regelung in Niedersachsen: seit 01.01.2020 Einführung einer Informations- </a:t>
            </a:r>
            <a:r>
              <a:rPr lang="de-DE" dirty="0"/>
              <a:t>und Wartefrist (§ 16 </a:t>
            </a:r>
            <a:r>
              <a:rPr lang="de-DE" dirty="0" err="1"/>
              <a:t>NTVergG</a:t>
            </a:r>
            <a:r>
              <a:rPr lang="de-DE" dirty="0"/>
              <a:t> </a:t>
            </a:r>
            <a:r>
              <a:rPr lang="de-DE" dirty="0" smtClean="0"/>
              <a:t>); Die Wartefrist beträgt 15 Kalendertage bzw. 10 Kalendertage bei Versand der Information auf elektronischem Wege.</a:t>
            </a:r>
          </a:p>
          <a:p>
            <a:endParaRPr lang="de-DE" b="1" dirty="0" smtClean="0"/>
          </a:p>
          <a:p>
            <a:r>
              <a:rPr lang="de-DE" b="1" dirty="0" smtClean="0"/>
              <a:t>Forderungen aus der Wirtschaft</a:t>
            </a:r>
          </a:p>
          <a:p>
            <a:r>
              <a:rPr lang="de-DE" dirty="0"/>
              <a:t>Anlässlich dieser Regelung haben die Handwerkskammer Bremen zusammen mit der Architektenkammer Bremen, der Ingenieurskammer Bremen und der Handelskammer Bremen mit Schreiben vom 28.02.2020 den Senat um ein entsprechendes Vorgehen gebeten</a:t>
            </a:r>
            <a:r>
              <a:rPr lang="de-DE" dirty="0" smtClean="0"/>
              <a:t>.</a:t>
            </a:r>
          </a:p>
          <a:p>
            <a:endParaRPr lang="de-DE" dirty="0"/>
          </a:p>
          <a:p>
            <a:r>
              <a:rPr lang="de-DE" b="1" dirty="0" smtClean="0"/>
              <a:t>Gesetzesvorschlag SWAE</a:t>
            </a:r>
            <a:endParaRPr lang="de-DE" b="1" dirty="0"/>
          </a:p>
          <a:p>
            <a:r>
              <a:rPr lang="de-DE" dirty="0"/>
              <a:t>SWAE hat zeitlich parallel zum Gesetzesantrag der CDU auch einen </a:t>
            </a:r>
            <a:r>
              <a:rPr lang="de-DE" dirty="0" smtClean="0"/>
              <a:t>Gesetzesvorschlag </a:t>
            </a:r>
            <a:r>
              <a:rPr lang="de-DE" dirty="0"/>
              <a:t>zum Unterschwellenrechtsschutz gefertigt</a:t>
            </a:r>
            <a:r>
              <a:rPr lang="de-DE" dirty="0" smtClean="0"/>
              <a:t>.</a:t>
            </a:r>
            <a:endParaRPr lang="de-DE" dirty="0"/>
          </a:p>
          <a:p>
            <a:endParaRPr lang="de-DE" dirty="0" smtClean="0"/>
          </a:p>
        </p:txBody>
      </p:sp>
    </p:spTree>
    <p:extLst>
      <p:ext uri="{BB962C8B-B14F-4D97-AF65-F5344CB8AC3E}">
        <p14:creationId xmlns:p14="http://schemas.microsoft.com/office/powerpoint/2010/main" val="3752175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Gesetzesvorschlag SWAE</a:t>
            </a:r>
            <a:endParaRPr lang="de-DE" dirty="0"/>
          </a:p>
        </p:txBody>
      </p:sp>
      <p:sp>
        <p:nvSpPr>
          <p:cNvPr id="9235" name="Textplatzhalter 9234"/>
          <p:cNvSpPr>
            <a:spLocks noGrp="1"/>
          </p:cNvSpPr>
          <p:nvPr>
            <p:ph type="body" sz="quarter" idx="11"/>
          </p:nvPr>
        </p:nvSpPr>
        <p:spPr/>
        <p:txBody>
          <a:bodyPr/>
          <a:lstStyle/>
          <a:p>
            <a:r>
              <a:rPr lang="de-DE" dirty="0" smtClean="0"/>
              <a:t>4. Unterschwellenrechtsschutz</a:t>
            </a:r>
            <a:endParaRPr lang="de-DE" dirty="0"/>
          </a:p>
        </p:txBody>
      </p:sp>
      <p:sp>
        <p:nvSpPr>
          <p:cNvPr id="9236" name="Textplatzhalter 9235"/>
          <p:cNvSpPr>
            <a:spLocks noGrp="1"/>
          </p:cNvSpPr>
          <p:nvPr>
            <p:ph type="body" sz="quarter" idx="12"/>
          </p:nvPr>
        </p:nvSpPr>
        <p:spPr>
          <a:xfrm>
            <a:off x="360000" y="1663200"/>
            <a:ext cx="7809215" cy="2308324"/>
          </a:xfrm>
        </p:spPr>
        <p:txBody>
          <a:bodyPr/>
          <a:lstStyle/>
          <a:p>
            <a:endParaRPr lang="de-DE" dirty="0"/>
          </a:p>
          <a:p>
            <a:r>
              <a:rPr lang="de-DE" dirty="0"/>
              <a:t>Wesentliche </a:t>
            </a:r>
            <a:r>
              <a:rPr lang="de-DE" dirty="0" smtClean="0"/>
              <a:t>Regelungen:</a:t>
            </a:r>
          </a:p>
          <a:p>
            <a:pPr marL="285750" indent="-285750">
              <a:buFontTx/>
              <a:buChar char="-"/>
            </a:pPr>
            <a:r>
              <a:rPr lang="de-DE" dirty="0" smtClean="0"/>
              <a:t>Wartefrist 10 </a:t>
            </a:r>
            <a:r>
              <a:rPr lang="de-DE" dirty="0"/>
              <a:t>bzw. 7 Kalendertage – bei elektronischer </a:t>
            </a:r>
            <a:r>
              <a:rPr lang="de-DE" dirty="0" smtClean="0"/>
              <a:t>Information</a:t>
            </a:r>
          </a:p>
          <a:p>
            <a:pPr marL="285750" indent="-285750">
              <a:buFontTx/>
              <a:buChar char="-"/>
            </a:pPr>
            <a:r>
              <a:rPr lang="de-DE" dirty="0"/>
              <a:t>Schwellenwert 50.000 EUR</a:t>
            </a:r>
          </a:p>
          <a:p>
            <a:endParaRPr lang="de-DE" dirty="0" smtClean="0"/>
          </a:p>
          <a:p>
            <a:r>
              <a:rPr lang="de-DE" dirty="0" smtClean="0"/>
              <a:t>Zwischenstand: Gesetzesvorschlag SWAE befindet sich in der Diskussion unter den Ressorts</a:t>
            </a:r>
            <a:endParaRPr lang="de-DE" dirty="0"/>
          </a:p>
        </p:txBody>
      </p:sp>
    </p:spTree>
    <p:extLst>
      <p:ext uri="{BB962C8B-B14F-4D97-AF65-F5344CB8AC3E}">
        <p14:creationId xmlns:p14="http://schemas.microsoft.com/office/powerpoint/2010/main" val="94822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p:txBody>
          <a:bodyPr/>
          <a:lstStyle/>
          <a:p>
            <a:r>
              <a:rPr lang="de-DE" dirty="0"/>
              <a:t>5.a</a:t>
            </a:r>
            <a:r>
              <a:rPr lang="de-DE"/>
              <a:t>. Sachstand </a:t>
            </a:r>
            <a:r>
              <a:rPr lang="de-DE" dirty="0"/>
              <a:t>3. Abschnitt TtVG </a:t>
            </a:r>
          </a:p>
        </p:txBody>
      </p:sp>
      <p:sp>
        <p:nvSpPr>
          <p:cNvPr id="9236" name="Textplatzhalter 9235"/>
          <p:cNvSpPr>
            <a:spLocks noGrp="1"/>
          </p:cNvSpPr>
          <p:nvPr>
            <p:ph type="body" sz="quarter" idx="12"/>
          </p:nvPr>
        </p:nvSpPr>
        <p:spPr>
          <a:xfrm>
            <a:off x="367199" y="948020"/>
            <a:ext cx="7809215" cy="5521512"/>
          </a:xfrm>
        </p:spPr>
        <p:txBody>
          <a:bodyPr/>
          <a:lstStyle/>
          <a:p>
            <a:endParaRPr lang="de-DE" dirty="0" smtClean="0"/>
          </a:p>
          <a:p>
            <a:r>
              <a:rPr lang="de-DE" b="1" dirty="0" smtClean="0"/>
              <a:t>Vereinbarung der Regierungskoalition 2019, S. 61:</a:t>
            </a:r>
          </a:p>
          <a:p>
            <a:r>
              <a:rPr lang="de-DE" i="1" dirty="0"/>
              <a:t>Wir wollen Tariftreue stärken: um bei öffentlichen Ausschreibungen konsequent Tariftreue z.B. von privaten Wachdiensten, Catering-Anbietern u. a. zu verlangen, </a:t>
            </a:r>
            <a:r>
              <a:rPr lang="de-DE" b="1" i="1" u="sng" dirty="0"/>
              <a:t>werden wir die Entsenderichtlinie schnellstmöglich ausschöpfen</a:t>
            </a:r>
            <a:r>
              <a:rPr lang="de-DE" i="1" dirty="0"/>
              <a:t>. </a:t>
            </a:r>
            <a:endParaRPr lang="de-DE" i="1" dirty="0" smtClean="0"/>
          </a:p>
          <a:p>
            <a:r>
              <a:rPr lang="de-DE" b="1" i="1" u="sng" dirty="0" smtClean="0"/>
              <a:t>Die </a:t>
            </a:r>
            <a:r>
              <a:rPr lang="de-DE" b="1" i="1" u="sng" dirty="0"/>
              <a:t>Tariftreuepflicht im Bremischen Tariftreue- und Vergabegesetz erweitern wir auf Liefer- und </a:t>
            </a:r>
            <a:r>
              <a:rPr lang="de-DE" b="1" i="1" u="sng" dirty="0" smtClean="0"/>
              <a:t>Dienstleistungen.</a:t>
            </a:r>
          </a:p>
          <a:p>
            <a:endParaRPr lang="de-DE" b="1" dirty="0" smtClean="0"/>
          </a:p>
          <a:p>
            <a:r>
              <a:rPr lang="de-DE" b="1" dirty="0" smtClean="0"/>
              <a:t>Mögliche Rechtsänderungen:</a:t>
            </a:r>
          </a:p>
          <a:p>
            <a:pPr marL="342900" indent="-342900">
              <a:buAutoNum type="arabicPeriod"/>
            </a:pPr>
            <a:r>
              <a:rPr lang="de-DE" dirty="0" smtClean="0"/>
              <a:t>Erweiterung des Landesmindestlohns (§ 9 TtVG) auf EU-Vergaben</a:t>
            </a:r>
          </a:p>
          <a:p>
            <a:pPr marL="342900" indent="-342900">
              <a:buAutoNum type="arabicPeriod"/>
            </a:pPr>
            <a:r>
              <a:rPr lang="de-DE" dirty="0" smtClean="0"/>
              <a:t>Erweiterung der Tariftreue (§ 10 TtVG) </a:t>
            </a:r>
            <a:endParaRPr lang="de-DE" dirty="0"/>
          </a:p>
          <a:p>
            <a:pPr marL="342900" indent="-342900">
              <a:buAutoNum type="alphaLcPeriod"/>
            </a:pPr>
            <a:r>
              <a:rPr lang="de-DE" dirty="0"/>
              <a:t>a</a:t>
            </a:r>
            <a:r>
              <a:rPr lang="de-DE" dirty="0" smtClean="0"/>
              <a:t>uf (Liefer- und) Dienstleistungen</a:t>
            </a:r>
          </a:p>
          <a:p>
            <a:pPr marL="342900" indent="-342900">
              <a:buAutoNum type="alphaLcPeriod"/>
            </a:pPr>
            <a:r>
              <a:rPr lang="de-DE" dirty="0"/>
              <a:t>a</a:t>
            </a:r>
            <a:r>
              <a:rPr lang="de-DE" dirty="0" smtClean="0"/>
              <a:t>uf EU-Vergaben </a:t>
            </a:r>
          </a:p>
          <a:p>
            <a:pPr marL="342900" indent="-342900">
              <a:buAutoNum type="alphaLcPeriod"/>
            </a:pPr>
            <a:endParaRPr lang="de-DE" dirty="0"/>
          </a:p>
          <a:p>
            <a:r>
              <a:rPr lang="de-DE" b="1" dirty="0" smtClean="0"/>
              <a:t>Aktueller Stand: </a:t>
            </a:r>
          </a:p>
          <a:p>
            <a:r>
              <a:rPr lang="de-DE" dirty="0" smtClean="0"/>
              <a:t>Die Prüfung der Umsetzungsmöglichkeiten sind noch nicht abgeschlossen</a:t>
            </a:r>
            <a:endParaRPr lang="de-DE" dirty="0"/>
          </a:p>
          <a:p>
            <a:endParaRPr lang="de-DE" dirty="0" smtClean="0"/>
          </a:p>
        </p:txBody>
      </p:sp>
    </p:spTree>
    <p:extLst>
      <p:ext uri="{BB962C8B-B14F-4D97-AF65-F5344CB8AC3E}">
        <p14:creationId xmlns:p14="http://schemas.microsoft.com/office/powerpoint/2010/main" val="1737241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a:xfrm>
            <a:off x="367199" y="424800"/>
            <a:ext cx="7077397" cy="523220"/>
          </a:xfrm>
        </p:spPr>
        <p:txBody>
          <a:bodyPr/>
          <a:lstStyle/>
          <a:p>
            <a:r>
              <a:rPr lang="de-DE" kern="0" dirty="0" smtClean="0"/>
              <a:t>5.b. Neues zur HOAI </a:t>
            </a:r>
            <a:endParaRPr lang="de-DE" kern="0" dirty="0"/>
          </a:p>
        </p:txBody>
      </p:sp>
      <p:sp>
        <p:nvSpPr>
          <p:cNvPr id="9236" name="Textplatzhalter 9235"/>
          <p:cNvSpPr>
            <a:spLocks noGrp="1"/>
          </p:cNvSpPr>
          <p:nvPr>
            <p:ph type="body" sz="quarter" idx="12"/>
          </p:nvPr>
        </p:nvSpPr>
        <p:spPr>
          <a:xfrm>
            <a:off x="367199" y="948020"/>
            <a:ext cx="7809215" cy="701731"/>
          </a:xfrm>
        </p:spPr>
        <p:txBody>
          <a:bodyPr/>
          <a:lstStyle/>
          <a:p>
            <a:endParaRPr lang="de-DE" dirty="0" smtClean="0"/>
          </a:p>
          <a:p>
            <a:endParaRPr lang="de-DE" dirty="0" smtClean="0"/>
          </a:p>
        </p:txBody>
      </p:sp>
      <p:sp>
        <p:nvSpPr>
          <p:cNvPr id="4" name="Textplatzhalter 9235"/>
          <p:cNvSpPr>
            <a:spLocks noGrp="1"/>
          </p:cNvSpPr>
          <p:nvPr>
            <p:ph type="body" sz="quarter" idx="12"/>
          </p:nvPr>
        </p:nvSpPr>
        <p:spPr>
          <a:xfrm>
            <a:off x="1413001" y="1510851"/>
            <a:ext cx="6763413" cy="3798476"/>
          </a:xfrm>
        </p:spPr>
        <p:txBody>
          <a:bodyPr/>
          <a:lstStyle/>
          <a:p>
            <a:pPr>
              <a:spcAft>
                <a:spcPts val="150"/>
              </a:spcAft>
            </a:pPr>
            <a:endParaRPr lang="de-DE" sz="1650" dirty="0"/>
          </a:p>
          <a:p>
            <a:pPr>
              <a:spcAft>
                <a:spcPts val="150"/>
              </a:spcAft>
            </a:pPr>
            <a:r>
              <a:rPr lang="de-DE" dirty="0"/>
              <a:t>HOAI (Verordnung) beruht auf Ermächtigungsgrundlage, mithin zur Novellierung der HOAI auch Änderung des „Gesetzes zur Regelung von Ingenieur- </a:t>
            </a:r>
            <a:r>
              <a:rPr lang="de-DE" dirty="0" smtClean="0"/>
              <a:t>und Architektenleistungen</a:t>
            </a:r>
            <a:r>
              <a:rPr lang="de-DE" dirty="0"/>
              <a:t>“ (</a:t>
            </a:r>
            <a:r>
              <a:rPr lang="de-DE" dirty="0" err="1"/>
              <a:t>ArchLG</a:t>
            </a:r>
            <a:r>
              <a:rPr lang="de-DE" dirty="0"/>
              <a:t>) nötig</a:t>
            </a:r>
          </a:p>
          <a:p>
            <a:pPr marL="385763" indent="-385763">
              <a:spcAft>
                <a:spcPts val="150"/>
              </a:spcAft>
              <a:buFont typeface="+mj-lt"/>
              <a:buAutoNum type="arabicPeriod"/>
            </a:pPr>
            <a:r>
              <a:rPr lang="de-DE" u="sng" dirty="0"/>
              <a:t>Stand Änderung </a:t>
            </a:r>
            <a:r>
              <a:rPr lang="de-DE" u="sng" dirty="0" err="1"/>
              <a:t>ArchLG</a:t>
            </a:r>
            <a:r>
              <a:rPr lang="de-DE" u="sng" dirty="0" smtClean="0"/>
              <a:t>:</a:t>
            </a:r>
          </a:p>
          <a:p>
            <a:pPr marL="342900" lvl="3" indent="0">
              <a:spcBef>
                <a:spcPts val="0"/>
              </a:spcBef>
              <a:buNone/>
            </a:pPr>
            <a:r>
              <a:rPr lang="de-DE" sz="1800" dirty="0" smtClean="0"/>
              <a:t>„In der Ausschussfassung“ verkündet, vgl</a:t>
            </a:r>
            <a:r>
              <a:rPr lang="de-DE" sz="1800" dirty="0"/>
              <a:t>. </a:t>
            </a:r>
            <a:r>
              <a:rPr lang="de-DE" sz="1800" dirty="0" smtClean="0"/>
              <a:t>BT Plenarprotokoll </a:t>
            </a:r>
            <a:r>
              <a:rPr lang="de-DE" sz="1800" dirty="0"/>
              <a:t>19/183, S. 23005 u. BR-Plenarprotokoll 995, S. 402</a:t>
            </a:r>
          </a:p>
          <a:p>
            <a:pPr marL="385763" indent="-385763">
              <a:spcAft>
                <a:spcPts val="150"/>
              </a:spcAft>
              <a:buFont typeface="+mj-lt"/>
              <a:buAutoNum type="arabicPeriod"/>
            </a:pPr>
            <a:r>
              <a:rPr lang="de-DE" u="sng" dirty="0"/>
              <a:t>Stand Änderung HOAI:</a:t>
            </a:r>
          </a:p>
          <a:p>
            <a:pPr>
              <a:spcAft>
                <a:spcPts val="150"/>
              </a:spcAft>
            </a:pPr>
            <a:r>
              <a:rPr lang="de-DE" dirty="0"/>
              <a:t>	</a:t>
            </a:r>
            <a:r>
              <a:rPr lang="de-DE" dirty="0" smtClean="0"/>
              <a:t>Ohne </a:t>
            </a:r>
            <a:r>
              <a:rPr lang="de-DE" dirty="0"/>
              <a:t>Änderungen an der urspr. v. der Bundesregierung 	beschlossenen Fassung mit Wirkung zum 01.01.2021 in </a:t>
            </a:r>
            <a:r>
              <a:rPr lang="de-DE" dirty="0" smtClean="0"/>
              <a:t>Kraft 	getreten</a:t>
            </a:r>
            <a:r>
              <a:rPr lang="de-DE" dirty="0"/>
              <a:t>, vgl. BR-</a:t>
            </a:r>
            <a:r>
              <a:rPr lang="de-DE" dirty="0" err="1"/>
              <a:t>Drs</a:t>
            </a:r>
            <a:r>
              <a:rPr lang="de-DE" dirty="0"/>
              <a:t>. 539/20 u. BR-Plenarprotokoll </a:t>
            </a:r>
            <a:r>
              <a:rPr lang="de-DE" dirty="0" smtClean="0"/>
              <a:t>995</a:t>
            </a:r>
            <a:r>
              <a:rPr lang="de-DE" dirty="0"/>
              <a:t>, S. </a:t>
            </a:r>
            <a:r>
              <a:rPr lang="de-DE" dirty="0" smtClean="0"/>
              <a:t>402</a:t>
            </a:r>
          </a:p>
          <a:p>
            <a:pPr>
              <a:spcAft>
                <a:spcPts val="150"/>
              </a:spcAft>
            </a:pPr>
            <a:r>
              <a:rPr lang="de-DE" dirty="0" smtClean="0">
                <a:sym typeface="Symbol" panose="05050102010706020507" pitchFamily="18" charset="2"/>
              </a:rPr>
              <a:t> </a:t>
            </a:r>
            <a:r>
              <a:rPr lang="de-DE" b="1" dirty="0">
                <a:sym typeface="Symbol" panose="05050102010706020507" pitchFamily="18" charset="2"/>
              </a:rPr>
              <a:t>HOAI 2021 in Kraft</a:t>
            </a:r>
            <a:r>
              <a:rPr lang="de-DE" dirty="0">
                <a:sym typeface="Symbol" panose="05050102010706020507" pitchFamily="18" charset="2"/>
              </a:rPr>
              <a:t>!</a:t>
            </a:r>
            <a:endParaRPr lang="de-DE" dirty="0"/>
          </a:p>
        </p:txBody>
      </p:sp>
      <p:sp>
        <p:nvSpPr>
          <p:cNvPr id="5" name="Textplatzhalter 9233"/>
          <p:cNvSpPr>
            <a:spLocks noGrp="1"/>
          </p:cNvSpPr>
          <p:nvPr>
            <p:ph type="body" sz="quarter" idx="10"/>
          </p:nvPr>
        </p:nvSpPr>
        <p:spPr>
          <a:xfrm>
            <a:off x="1413001" y="1229236"/>
            <a:ext cx="5856911" cy="563231"/>
          </a:xfrm>
        </p:spPr>
        <p:txBody>
          <a:bodyPr/>
          <a:lstStyle/>
          <a:p>
            <a:r>
              <a:rPr lang="de-DE" sz="2100" dirty="0"/>
              <a:t>Stand der Rechtssetzung</a:t>
            </a:r>
          </a:p>
          <a:p>
            <a:endParaRPr lang="de-DE" sz="800" dirty="0"/>
          </a:p>
        </p:txBody>
      </p:sp>
    </p:spTree>
    <p:extLst>
      <p:ext uri="{BB962C8B-B14F-4D97-AF65-F5344CB8AC3E}">
        <p14:creationId xmlns:p14="http://schemas.microsoft.com/office/powerpoint/2010/main" val="1955908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p:txBody>
          <a:bodyPr/>
          <a:lstStyle/>
          <a:p>
            <a:r>
              <a:rPr lang="de-DE"/>
              <a:t>Tagesordnung</a:t>
            </a:r>
            <a:endParaRPr lang="de-DE" dirty="0"/>
          </a:p>
        </p:txBody>
      </p:sp>
      <p:sp>
        <p:nvSpPr>
          <p:cNvPr id="9236" name="Textplatzhalter 9235"/>
          <p:cNvSpPr>
            <a:spLocks noGrp="1"/>
          </p:cNvSpPr>
          <p:nvPr>
            <p:ph type="body" sz="quarter" idx="12"/>
          </p:nvPr>
        </p:nvSpPr>
        <p:spPr>
          <a:xfrm>
            <a:off x="360000" y="1293868"/>
            <a:ext cx="7809215" cy="5447645"/>
          </a:xfrm>
        </p:spPr>
        <p:txBody>
          <a:bodyPr/>
          <a:lstStyle/>
          <a:p>
            <a:pPr marL="342900" indent="-342900">
              <a:buFont typeface="+mj-lt"/>
              <a:buAutoNum type="arabicPeriod"/>
            </a:pPr>
            <a:r>
              <a:rPr lang="de-DE" sz="2000" dirty="0"/>
              <a:t>Umgang</a:t>
            </a:r>
            <a:r>
              <a:rPr lang="de-DE" sz="2000"/>
              <a:t> </a:t>
            </a:r>
            <a:r>
              <a:rPr lang="de-DE" sz="2000" dirty="0"/>
              <a:t>mit Stoffpreisänderungen/Mehrkosten für Tests bei der Vergabe und bestehenden Verträgen</a:t>
            </a:r>
          </a:p>
          <a:p>
            <a:pPr marL="342900" indent="-342900">
              <a:buFont typeface="+mj-lt"/>
              <a:buAutoNum type="arabicPeriod"/>
            </a:pPr>
            <a:r>
              <a:rPr lang="de-DE" sz="2000"/>
              <a:t>Erlass </a:t>
            </a:r>
            <a:r>
              <a:rPr lang="de-DE" sz="2000" dirty="0"/>
              <a:t>ATV DIN 18299</a:t>
            </a:r>
          </a:p>
          <a:p>
            <a:pPr marL="342900" indent="-342900">
              <a:buFont typeface="+mj-lt"/>
              <a:buAutoNum type="arabicPeriod"/>
            </a:pPr>
            <a:r>
              <a:rPr lang="de-DE" sz="2000"/>
              <a:t>Wettbewerbsregister</a:t>
            </a:r>
            <a:endParaRPr lang="de-DE" sz="2000" dirty="0"/>
          </a:p>
          <a:p>
            <a:pPr marL="342900" indent="-342900">
              <a:buFont typeface="+mj-lt"/>
              <a:buAutoNum type="arabicPeriod"/>
            </a:pPr>
            <a:r>
              <a:rPr lang="de-DE" sz="2000"/>
              <a:t>Unterschwellenrechtsschutz</a:t>
            </a:r>
            <a:endParaRPr lang="de-DE" sz="2000" dirty="0"/>
          </a:p>
          <a:p>
            <a:pPr marL="342900" indent="-342900">
              <a:buFont typeface="+mj-lt"/>
              <a:buAutoNum type="arabicPeriod"/>
            </a:pPr>
            <a:r>
              <a:rPr lang="de-DE" sz="2000"/>
              <a:t>Verschiedenes</a:t>
            </a:r>
            <a:endParaRPr lang="de-DE" sz="2000" dirty="0"/>
          </a:p>
          <a:p>
            <a:pPr marL="971550" lvl="1" indent="-514350">
              <a:buFont typeface="+mj-lt"/>
              <a:buAutoNum type="alphaLcPeriod"/>
            </a:pPr>
            <a:r>
              <a:rPr lang="de-DE" sz="2000" dirty="0"/>
              <a:t>Sachstand</a:t>
            </a:r>
            <a:r>
              <a:rPr lang="de-DE" sz="2000"/>
              <a:t> </a:t>
            </a:r>
            <a:r>
              <a:rPr lang="de-DE" sz="2000" dirty="0"/>
              <a:t>3. Abschnitt </a:t>
            </a:r>
            <a:r>
              <a:rPr lang="de-DE" sz="2000" dirty="0" err="1"/>
              <a:t>TtVG</a:t>
            </a:r>
            <a:r>
              <a:rPr lang="de-DE" sz="2000" dirty="0"/>
              <a:t> (§§ </a:t>
            </a:r>
            <a:r>
              <a:rPr lang="de-DE" sz="2000"/>
              <a:t>9 ff. TtVG</a:t>
            </a:r>
            <a:r>
              <a:rPr lang="de-DE" sz="2000" dirty="0"/>
              <a:t>)</a:t>
            </a:r>
          </a:p>
          <a:p>
            <a:pPr marL="971550" lvl="1" indent="-514350">
              <a:buFont typeface="+mj-lt"/>
              <a:buAutoNum type="alphaLcPeriod"/>
            </a:pPr>
            <a:r>
              <a:rPr lang="de-DE" sz="2000"/>
              <a:t>Neues </a:t>
            </a:r>
            <a:r>
              <a:rPr lang="de-DE" sz="2000" dirty="0"/>
              <a:t>zur HOAI</a:t>
            </a:r>
            <a:r>
              <a:rPr lang="de-DE" sz="2000"/>
              <a:t> </a:t>
            </a:r>
            <a:endParaRPr lang="de-DE" sz="2000" dirty="0"/>
          </a:p>
          <a:p>
            <a:pPr marL="971550" lvl="1" indent="-514350">
              <a:buFont typeface="+mj-lt"/>
              <a:buAutoNum type="alphaLcPeriod"/>
            </a:pPr>
            <a:r>
              <a:rPr lang="de-DE" sz="2000" dirty="0"/>
              <a:t>Ankündigung</a:t>
            </a:r>
            <a:r>
              <a:rPr lang="de-DE" sz="2000"/>
              <a:t> </a:t>
            </a:r>
            <a:r>
              <a:rPr lang="de-DE" sz="2000" dirty="0"/>
              <a:t>Evaluation §§ 5-7 </a:t>
            </a:r>
            <a:r>
              <a:rPr lang="de-DE" sz="2000" dirty="0" err="1"/>
              <a:t>TtVG</a:t>
            </a:r>
            <a:r>
              <a:rPr lang="de-DE" sz="2000" dirty="0"/>
              <a:t>, 2 </a:t>
            </a:r>
            <a:r>
              <a:rPr lang="de-DE" sz="2000"/>
              <a:t>InvErlG</a:t>
            </a:r>
            <a:endParaRPr lang="de-DE" sz="2000" dirty="0"/>
          </a:p>
          <a:p>
            <a:pPr marL="971550" lvl="1" indent="-514350">
              <a:buFont typeface="+mj-lt"/>
              <a:buAutoNum type="alphaLcPeriod"/>
            </a:pPr>
            <a:r>
              <a:rPr lang="de-DE" sz="2000" dirty="0"/>
              <a:t>Sachstand</a:t>
            </a:r>
            <a:r>
              <a:rPr lang="de-DE" sz="2000"/>
              <a:t> </a:t>
            </a:r>
            <a:r>
              <a:rPr lang="de-DE" sz="2000" dirty="0"/>
              <a:t>Workflow Liefer-</a:t>
            </a:r>
            <a:r>
              <a:rPr lang="de-DE" sz="2000"/>
              <a:t>/Dienstleistungen</a:t>
            </a:r>
            <a:endParaRPr lang="de-DE" sz="2000" dirty="0"/>
          </a:p>
          <a:p>
            <a:pPr marL="971550" lvl="1" indent="-514350">
              <a:buFont typeface="+mj-lt"/>
              <a:buAutoNum type="alphaLcPeriod"/>
            </a:pPr>
            <a:r>
              <a:rPr lang="de-DE" sz="2000" dirty="0"/>
              <a:t>Erfahrungen</a:t>
            </a:r>
            <a:r>
              <a:rPr lang="de-DE" sz="2000"/>
              <a:t> </a:t>
            </a:r>
            <a:r>
              <a:rPr lang="de-DE" sz="2000" dirty="0"/>
              <a:t>&amp; </a:t>
            </a:r>
            <a:r>
              <a:rPr lang="de-DE" sz="2000"/>
              <a:t>Fragen/Antworten Statistikmeldung</a:t>
            </a:r>
            <a:endParaRPr lang="de-DE" sz="2000" dirty="0"/>
          </a:p>
          <a:p>
            <a:pPr marL="971550" lvl="1" indent="-514350">
              <a:buFont typeface="+mj-lt"/>
              <a:buAutoNum type="alphaLcPeriod"/>
            </a:pPr>
            <a:r>
              <a:rPr lang="de-DE" sz="2000" dirty="0"/>
              <a:t>Suche</a:t>
            </a:r>
            <a:r>
              <a:rPr lang="de-DE" sz="2000"/>
              <a:t> </a:t>
            </a:r>
            <a:r>
              <a:rPr lang="de-DE" sz="2000" dirty="0"/>
              <a:t>nach Partnern für Pilotprojekte (Nebenangebote; </a:t>
            </a:r>
            <a:r>
              <a:rPr lang="de-DE" sz="2000"/>
              <a:t>qualifizierte Zuschlagskriterien)</a:t>
            </a:r>
            <a:endParaRPr lang="de-DE" sz="2000" dirty="0"/>
          </a:p>
          <a:p>
            <a:pPr marL="971550" lvl="1" indent="-514350">
              <a:buFont typeface="+mj-lt"/>
              <a:buAutoNum type="alphaLcPeriod"/>
            </a:pPr>
            <a:r>
              <a:rPr lang="de-DE" sz="2000" dirty="0"/>
              <a:t>Hinweis</a:t>
            </a:r>
            <a:r>
              <a:rPr lang="de-DE" sz="2000"/>
              <a:t> </a:t>
            </a:r>
            <a:r>
              <a:rPr lang="de-DE" sz="2000" dirty="0"/>
              <a:t>AFZ-Schulung</a:t>
            </a:r>
          </a:p>
          <a:p>
            <a:endParaRPr lang="de-DE"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a:xfrm>
            <a:off x="367199" y="424800"/>
            <a:ext cx="7077397" cy="523220"/>
          </a:xfrm>
        </p:spPr>
        <p:txBody>
          <a:bodyPr/>
          <a:lstStyle/>
          <a:p>
            <a:r>
              <a:rPr lang="de-DE" kern="0" dirty="0" smtClean="0"/>
              <a:t>5.b. Neues zur HOAI </a:t>
            </a:r>
            <a:endParaRPr lang="de-DE" kern="0" dirty="0"/>
          </a:p>
        </p:txBody>
      </p:sp>
      <p:sp>
        <p:nvSpPr>
          <p:cNvPr id="9236" name="Textplatzhalter 9235"/>
          <p:cNvSpPr>
            <a:spLocks noGrp="1"/>
          </p:cNvSpPr>
          <p:nvPr>
            <p:ph type="body" sz="quarter" idx="12"/>
          </p:nvPr>
        </p:nvSpPr>
        <p:spPr>
          <a:xfrm>
            <a:off x="367199" y="948020"/>
            <a:ext cx="7809215" cy="701731"/>
          </a:xfrm>
        </p:spPr>
        <p:txBody>
          <a:bodyPr/>
          <a:lstStyle/>
          <a:p>
            <a:endParaRPr lang="de-DE" dirty="0" smtClean="0"/>
          </a:p>
          <a:p>
            <a:endParaRPr lang="de-DE" dirty="0" smtClean="0"/>
          </a:p>
        </p:txBody>
      </p:sp>
      <p:sp>
        <p:nvSpPr>
          <p:cNvPr id="2" name="Textplatzhalter 1"/>
          <p:cNvSpPr>
            <a:spLocks noGrp="1"/>
          </p:cNvSpPr>
          <p:nvPr>
            <p:ph type="body" sz="quarter" idx="10"/>
          </p:nvPr>
        </p:nvSpPr>
        <p:spPr>
          <a:xfrm>
            <a:off x="1010631" y="1471240"/>
            <a:ext cx="7809215" cy="1243417"/>
          </a:xfrm>
        </p:spPr>
        <p:txBody>
          <a:bodyPr/>
          <a:lstStyle/>
          <a:p>
            <a:r>
              <a:rPr lang="de-DE" sz="2200" dirty="0"/>
              <a:t>Kurze Wiederholung: Wesentliche Neuerungen</a:t>
            </a:r>
          </a:p>
          <a:p>
            <a:endParaRPr lang="de-DE" sz="2200" dirty="0"/>
          </a:p>
          <a:p>
            <a:endParaRPr lang="de-DE" sz="2200" dirty="0"/>
          </a:p>
        </p:txBody>
      </p:sp>
      <p:sp>
        <p:nvSpPr>
          <p:cNvPr id="9" name="Textplatzhalter 9235"/>
          <p:cNvSpPr>
            <a:spLocks noGrp="1"/>
          </p:cNvSpPr>
          <p:nvPr>
            <p:ph type="body" sz="quarter" idx="12"/>
          </p:nvPr>
        </p:nvSpPr>
        <p:spPr>
          <a:xfrm>
            <a:off x="1010631" y="2092948"/>
            <a:ext cx="7809215" cy="3267048"/>
          </a:xfrm>
        </p:spPr>
        <p:txBody>
          <a:bodyPr/>
          <a:lstStyle/>
          <a:p>
            <a:pPr>
              <a:spcAft>
                <a:spcPts val="150"/>
              </a:spcAft>
            </a:pPr>
            <a:endParaRPr lang="de-DE" sz="1650" dirty="0"/>
          </a:p>
          <a:p>
            <a:pPr marL="385763" indent="-385763">
              <a:spcAft>
                <a:spcPts val="150"/>
              </a:spcAft>
              <a:buFont typeface="Arial" panose="020B0604020202020204" pitchFamily="34" charset="0"/>
              <a:buChar char="•"/>
            </a:pPr>
            <a:r>
              <a:rPr lang="de-DE" sz="2000" dirty="0"/>
              <a:t>Keine verbindlichen preisrechtlichen Vorgaben mehr</a:t>
            </a:r>
          </a:p>
          <a:p>
            <a:pPr marL="385763" indent="-385763">
              <a:spcAft>
                <a:spcPts val="150"/>
              </a:spcAft>
              <a:buFont typeface="Arial" panose="020B0604020202020204" pitchFamily="34" charset="0"/>
              <a:buChar char="•"/>
            </a:pPr>
            <a:r>
              <a:rPr lang="de-DE" sz="2000" dirty="0"/>
              <a:t>Honorarspannen als „Orientierungswerte“</a:t>
            </a:r>
          </a:p>
          <a:p>
            <a:pPr marL="385763" indent="-385763">
              <a:spcAft>
                <a:spcPts val="150"/>
              </a:spcAft>
              <a:buFont typeface="Arial" panose="020B0604020202020204" pitchFamily="34" charset="0"/>
              <a:buChar char="•"/>
            </a:pPr>
            <a:r>
              <a:rPr lang="de-DE" sz="2000" dirty="0"/>
              <a:t>Neue Begriffe „Basishonorarsatz“ und „oberer Honorarsatz“</a:t>
            </a:r>
          </a:p>
          <a:p>
            <a:pPr marL="385763" indent="-385763">
              <a:spcAft>
                <a:spcPts val="150"/>
              </a:spcAft>
              <a:buFont typeface="Arial" panose="020B0604020202020204" pitchFamily="34" charset="0"/>
              <a:buChar char="•"/>
            </a:pPr>
            <a:r>
              <a:rPr lang="de-DE" sz="2000" dirty="0"/>
              <a:t>Honorarvereinbarung: Keine Vorgabe zum Zeitpunkt mehr und Textform genügt </a:t>
            </a:r>
            <a:r>
              <a:rPr lang="de-DE" sz="1200" dirty="0"/>
              <a:t>(alte Rechtslage: § 7 HOAI 2013 schriftl. + bei Auftragserteilung)</a:t>
            </a:r>
          </a:p>
          <a:p>
            <a:pPr marL="385763" indent="-385763">
              <a:spcAft>
                <a:spcPts val="150"/>
              </a:spcAft>
              <a:buFont typeface="Arial" panose="020B0604020202020204" pitchFamily="34" charset="0"/>
              <a:buChar char="•"/>
            </a:pPr>
            <a:r>
              <a:rPr lang="de-DE" sz="2000" dirty="0"/>
              <a:t>Bei fehlender Vereinbarung Auffangregelung: für Grundleistungen Fiktion der Vereinbarung der Basishonorarsätze</a:t>
            </a:r>
          </a:p>
          <a:p>
            <a:pPr>
              <a:spcAft>
                <a:spcPts val="150"/>
              </a:spcAft>
            </a:pPr>
            <a:r>
              <a:rPr lang="de-DE" sz="1650" dirty="0"/>
              <a:t>	</a:t>
            </a:r>
            <a:endParaRPr lang="de-DE" sz="1575" dirty="0"/>
          </a:p>
        </p:txBody>
      </p:sp>
    </p:spTree>
    <p:extLst>
      <p:ext uri="{BB962C8B-B14F-4D97-AF65-F5344CB8AC3E}">
        <p14:creationId xmlns:p14="http://schemas.microsoft.com/office/powerpoint/2010/main" val="563915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a:xfrm>
            <a:off x="367199" y="424800"/>
            <a:ext cx="7077397" cy="523220"/>
          </a:xfrm>
        </p:spPr>
        <p:txBody>
          <a:bodyPr/>
          <a:lstStyle/>
          <a:p>
            <a:r>
              <a:rPr lang="de-DE" kern="0" dirty="0" smtClean="0"/>
              <a:t>5.b. Neues zur HOAI </a:t>
            </a:r>
            <a:endParaRPr lang="de-DE" kern="0" dirty="0"/>
          </a:p>
        </p:txBody>
      </p:sp>
      <p:sp>
        <p:nvSpPr>
          <p:cNvPr id="9236" name="Textplatzhalter 9235"/>
          <p:cNvSpPr>
            <a:spLocks noGrp="1"/>
          </p:cNvSpPr>
          <p:nvPr>
            <p:ph type="body" sz="quarter" idx="12"/>
          </p:nvPr>
        </p:nvSpPr>
        <p:spPr>
          <a:xfrm>
            <a:off x="367199" y="948020"/>
            <a:ext cx="7809215" cy="701731"/>
          </a:xfrm>
        </p:spPr>
        <p:txBody>
          <a:bodyPr/>
          <a:lstStyle/>
          <a:p>
            <a:endParaRPr lang="de-DE" dirty="0" smtClean="0"/>
          </a:p>
          <a:p>
            <a:endParaRPr lang="de-DE" dirty="0" smtClean="0"/>
          </a:p>
        </p:txBody>
      </p:sp>
      <p:sp>
        <p:nvSpPr>
          <p:cNvPr id="2" name="Textplatzhalter 1"/>
          <p:cNvSpPr>
            <a:spLocks noGrp="1"/>
          </p:cNvSpPr>
          <p:nvPr>
            <p:ph type="body" sz="quarter" idx="10"/>
          </p:nvPr>
        </p:nvSpPr>
        <p:spPr>
          <a:xfrm>
            <a:off x="1010631" y="1471240"/>
            <a:ext cx="7809215" cy="1243417"/>
          </a:xfrm>
        </p:spPr>
        <p:txBody>
          <a:bodyPr/>
          <a:lstStyle/>
          <a:p>
            <a:r>
              <a:rPr lang="de-DE" sz="2200" dirty="0"/>
              <a:t>Bremischer HOAI-Vergabe-Erlass II</a:t>
            </a:r>
          </a:p>
          <a:p>
            <a:endParaRPr lang="de-DE" sz="2200" dirty="0"/>
          </a:p>
          <a:p>
            <a:endParaRPr lang="de-DE" sz="2200" dirty="0"/>
          </a:p>
        </p:txBody>
      </p:sp>
      <p:sp>
        <p:nvSpPr>
          <p:cNvPr id="9" name="Textplatzhalter 9235"/>
          <p:cNvSpPr>
            <a:spLocks noGrp="1"/>
          </p:cNvSpPr>
          <p:nvPr>
            <p:ph type="body" sz="quarter" idx="12"/>
          </p:nvPr>
        </p:nvSpPr>
        <p:spPr>
          <a:xfrm>
            <a:off x="1010631" y="2092948"/>
            <a:ext cx="7809215" cy="4970591"/>
          </a:xfrm>
        </p:spPr>
        <p:txBody>
          <a:bodyPr/>
          <a:lstStyle/>
          <a:p>
            <a:pPr>
              <a:spcAft>
                <a:spcPts val="150"/>
              </a:spcAft>
            </a:pPr>
            <a:r>
              <a:rPr lang="de-DE" sz="2000" dirty="0" smtClean="0"/>
              <a:t>Abänderung </a:t>
            </a:r>
            <a:r>
              <a:rPr lang="de-DE" sz="2000" dirty="0"/>
              <a:t>des ersten HOAI-Vergabe-Erlasses der zSKS, der für die Übergangszeit zwischen HOAI-Urteil des EuGH und Inkrafttreten der neuen HOAI erlassen worden war.</a:t>
            </a:r>
          </a:p>
          <a:p>
            <a:pPr>
              <a:spcAft>
                <a:spcPts val="150"/>
              </a:spcAft>
            </a:pPr>
            <a:r>
              <a:rPr lang="de-DE" sz="2000" b="1" u="sng" dirty="0"/>
              <a:t>Wesentlicher Inhalt:</a:t>
            </a:r>
          </a:p>
          <a:p>
            <a:pPr marL="257175" indent="-257175">
              <a:buFont typeface="Arial" panose="020B0604020202020204" pitchFamily="34" charset="0"/>
              <a:buChar char="•"/>
            </a:pPr>
            <a:r>
              <a:rPr lang="de-DE" sz="2000" b="1" dirty="0"/>
              <a:t>Ziff. 1: </a:t>
            </a:r>
            <a:r>
              <a:rPr lang="de-DE" sz="2000" dirty="0"/>
              <a:t>Mindest- und Höchstsätze dürfen im Rahmen von Vergabeverfahren nicht mehr verbindlich vorgegeben werden.</a:t>
            </a:r>
          </a:p>
          <a:p>
            <a:pPr marL="257175" indent="-257175">
              <a:buFont typeface="Arial" panose="020B0604020202020204" pitchFamily="34" charset="0"/>
              <a:buChar char="•"/>
            </a:pPr>
            <a:r>
              <a:rPr lang="de-DE" sz="2000" b="1" dirty="0"/>
              <a:t>Ziff. 2: </a:t>
            </a:r>
            <a:r>
              <a:rPr lang="de-DE" sz="2000" dirty="0"/>
              <a:t>Empfehlung der zSKS: im Regelfall Basishonorarsatz als Grundlage für die Honorarberechnung vorgeben (verbunden mit der Möglichkeit für Zu- oder Abschläge durch den Bieter). </a:t>
            </a:r>
            <a:r>
              <a:rPr lang="de-DE" sz="1200" dirty="0"/>
              <a:t>Für die Umsetzung siehe Anlage zum HOAI-Vergabe-Erlass II (dazu auf der nächsten Folie); Vertragsmuster für die Vergabe v. Freiberuflichen Leistungen wurden entsprechend angepasst.</a:t>
            </a:r>
          </a:p>
          <a:p>
            <a:endParaRPr lang="de-DE" sz="2000" dirty="0"/>
          </a:p>
          <a:p>
            <a:r>
              <a:rPr lang="de-DE" sz="2000" dirty="0"/>
              <a:t>[Fortsetzung auf nächster Seite]</a:t>
            </a:r>
          </a:p>
          <a:p>
            <a:pPr>
              <a:spcAft>
                <a:spcPts val="150"/>
              </a:spcAft>
            </a:pPr>
            <a:endParaRPr lang="de-DE" sz="2000" dirty="0" smtClean="0"/>
          </a:p>
          <a:p>
            <a:pPr>
              <a:spcAft>
                <a:spcPts val="150"/>
              </a:spcAft>
            </a:pPr>
            <a:endParaRPr lang="de-DE" sz="2000" dirty="0"/>
          </a:p>
        </p:txBody>
      </p:sp>
    </p:spTree>
    <p:extLst>
      <p:ext uri="{BB962C8B-B14F-4D97-AF65-F5344CB8AC3E}">
        <p14:creationId xmlns:p14="http://schemas.microsoft.com/office/powerpoint/2010/main" val="2176194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a:xfrm>
            <a:off x="367199" y="424800"/>
            <a:ext cx="7077397" cy="523220"/>
          </a:xfrm>
        </p:spPr>
        <p:txBody>
          <a:bodyPr/>
          <a:lstStyle/>
          <a:p>
            <a:r>
              <a:rPr lang="de-DE" kern="0" dirty="0" smtClean="0"/>
              <a:t>5.b. Neues zur HOAI </a:t>
            </a:r>
            <a:endParaRPr lang="de-DE" kern="0" dirty="0"/>
          </a:p>
        </p:txBody>
      </p:sp>
      <p:sp>
        <p:nvSpPr>
          <p:cNvPr id="9236" name="Textplatzhalter 9235"/>
          <p:cNvSpPr>
            <a:spLocks noGrp="1"/>
          </p:cNvSpPr>
          <p:nvPr>
            <p:ph type="body" sz="quarter" idx="12"/>
          </p:nvPr>
        </p:nvSpPr>
        <p:spPr>
          <a:xfrm>
            <a:off x="367199" y="948020"/>
            <a:ext cx="7809215" cy="701731"/>
          </a:xfrm>
        </p:spPr>
        <p:txBody>
          <a:bodyPr/>
          <a:lstStyle/>
          <a:p>
            <a:endParaRPr lang="de-DE" dirty="0" smtClean="0"/>
          </a:p>
          <a:p>
            <a:endParaRPr lang="de-DE" dirty="0" smtClean="0"/>
          </a:p>
        </p:txBody>
      </p:sp>
      <p:sp>
        <p:nvSpPr>
          <p:cNvPr id="2" name="Textplatzhalter 1"/>
          <p:cNvSpPr>
            <a:spLocks noGrp="1"/>
          </p:cNvSpPr>
          <p:nvPr>
            <p:ph type="body" sz="quarter" idx="10"/>
          </p:nvPr>
        </p:nvSpPr>
        <p:spPr>
          <a:xfrm>
            <a:off x="1010631" y="1471240"/>
            <a:ext cx="7809215" cy="1495794"/>
          </a:xfrm>
        </p:spPr>
        <p:txBody>
          <a:bodyPr/>
          <a:lstStyle/>
          <a:p>
            <a:r>
              <a:rPr lang="de-DE" sz="2400" dirty="0"/>
              <a:t>Bremischer HOAI-Vergabe-Erlass II</a:t>
            </a:r>
          </a:p>
          <a:p>
            <a:endParaRPr lang="de-DE" sz="3200" dirty="0"/>
          </a:p>
          <a:p>
            <a:endParaRPr lang="de-DE" sz="2400" dirty="0"/>
          </a:p>
        </p:txBody>
      </p:sp>
      <p:sp>
        <p:nvSpPr>
          <p:cNvPr id="9" name="Textplatzhalter 9235"/>
          <p:cNvSpPr>
            <a:spLocks noGrp="1"/>
          </p:cNvSpPr>
          <p:nvPr>
            <p:ph type="body" sz="quarter" idx="12"/>
          </p:nvPr>
        </p:nvSpPr>
        <p:spPr>
          <a:xfrm>
            <a:off x="1010631" y="2092948"/>
            <a:ext cx="7809215" cy="4120615"/>
          </a:xfrm>
        </p:spPr>
        <p:txBody>
          <a:bodyPr/>
          <a:lstStyle/>
          <a:p>
            <a:pPr>
              <a:spcAft>
                <a:spcPts val="150"/>
              </a:spcAft>
            </a:pPr>
            <a:r>
              <a:rPr lang="de-DE" b="1" u="sng" dirty="0" smtClean="0"/>
              <a:t>Anlage </a:t>
            </a:r>
            <a:r>
              <a:rPr lang="de-DE" b="1" u="sng" dirty="0"/>
              <a:t>(Auszug, hier verkürzte Darstellung!):</a:t>
            </a:r>
          </a:p>
          <a:p>
            <a:r>
              <a:rPr lang="de-DE" i="1" dirty="0"/>
              <a:t>Grundlage für die Honorarberechnung</a:t>
            </a:r>
          </a:p>
          <a:p>
            <a:r>
              <a:rPr lang="de-DE" i="1" dirty="0"/>
              <a:t>ist:</a:t>
            </a:r>
          </a:p>
          <a:p>
            <a:pPr marL="214313" indent="-214313">
              <a:buFont typeface="Courier New" panose="02070309020205020404" pitchFamily="49" charset="0"/>
              <a:buChar char="o"/>
            </a:pPr>
            <a:r>
              <a:rPr lang="de-DE" i="1" dirty="0"/>
              <a:t>der Basishonorarsatz der einschlägigen Honorartafel.</a:t>
            </a:r>
          </a:p>
          <a:p>
            <a:pPr marL="214313" indent="-214313">
              <a:buFont typeface="Courier New" panose="02070309020205020404" pitchFamily="49" charset="0"/>
              <a:buChar char="o"/>
            </a:pPr>
            <a:r>
              <a:rPr lang="de-DE" i="1" dirty="0"/>
              <a:t>der Basishonorarsatz […] zzgl. eines </a:t>
            </a:r>
            <a:r>
              <a:rPr lang="de-DE" i="1" u="sng" dirty="0"/>
              <a:t>Zuschlag</a:t>
            </a:r>
            <a:r>
              <a:rPr lang="de-DE" i="1" dirty="0"/>
              <a:t>s i. H. v.  …… v. Hundert des Basishonorarsatzes.</a:t>
            </a:r>
          </a:p>
          <a:p>
            <a:pPr marL="214313" indent="-214313">
              <a:buFont typeface="Courier New" panose="02070309020205020404" pitchFamily="49" charset="0"/>
              <a:buChar char="o"/>
            </a:pPr>
            <a:r>
              <a:rPr lang="de-DE" i="1" dirty="0"/>
              <a:t>der Basishonorarsatz […] abzgl. eines </a:t>
            </a:r>
            <a:r>
              <a:rPr lang="de-DE" i="1" u="sng" dirty="0"/>
              <a:t>Abschlag</a:t>
            </a:r>
            <a:r>
              <a:rPr lang="de-DE" i="1" dirty="0"/>
              <a:t>s i. H. v. …. v. Hundert des Basishonorarsatzes.</a:t>
            </a:r>
          </a:p>
          <a:p>
            <a:pPr marL="214313" indent="-214313">
              <a:buFont typeface="Courier New" panose="02070309020205020404" pitchFamily="49" charset="0"/>
              <a:buChar char="o"/>
            </a:pPr>
            <a:r>
              <a:rPr lang="de-DE" i="1" dirty="0"/>
              <a:t>der Basishonorarsatz der einschlägigen Honorartafel; </a:t>
            </a:r>
            <a:r>
              <a:rPr lang="de-DE" i="1" u="sng" dirty="0"/>
              <a:t>bei Leistungsphase(n) X, Y</a:t>
            </a:r>
            <a:r>
              <a:rPr lang="de-DE" i="1" dirty="0"/>
              <a:t> zzgl. eines </a:t>
            </a:r>
            <a:r>
              <a:rPr lang="de-DE" i="1" u="sng" dirty="0"/>
              <a:t>Zuschlags</a:t>
            </a:r>
            <a:r>
              <a:rPr lang="de-DE" i="1" dirty="0"/>
              <a:t> i. H. v. …… v. Hundert des Basishonorarsatzes.</a:t>
            </a:r>
          </a:p>
          <a:p>
            <a:pPr marL="214313" indent="-214313">
              <a:buFont typeface="Courier New" panose="02070309020205020404" pitchFamily="49" charset="0"/>
              <a:buChar char="o"/>
            </a:pPr>
            <a:r>
              <a:rPr lang="de-DE" i="1" dirty="0"/>
              <a:t>der Basishonorarsatz der einschlägigen Honorartafel; </a:t>
            </a:r>
            <a:r>
              <a:rPr lang="de-DE" i="1" u="sng" dirty="0"/>
              <a:t>bei Leistungsphase(n) X</a:t>
            </a:r>
            <a:r>
              <a:rPr lang="de-DE" i="1" dirty="0"/>
              <a:t>, </a:t>
            </a:r>
            <a:r>
              <a:rPr lang="de-DE" i="1" u="sng" dirty="0"/>
              <a:t>Y</a:t>
            </a:r>
            <a:r>
              <a:rPr lang="de-DE" i="1" dirty="0"/>
              <a:t> abzgl. eines </a:t>
            </a:r>
            <a:r>
              <a:rPr lang="de-DE" i="1" u="sng" dirty="0"/>
              <a:t>Abschlags</a:t>
            </a:r>
            <a:r>
              <a:rPr lang="de-DE" i="1" dirty="0"/>
              <a:t> i. H. v. …. v. Hundert des Basishonorarsatzes.</a:t>
            </a:r>
          </a:p>
          <a:p>
            <a:pPr>
              <a:spcAft>
                <a:spcPts val="150"/>
              </a:spcAft>
            </a:pPr>
            <a:endParaRPr lang="de-DE" sz="1575" dirty="0"/>
          </a:p>
        </p:txBody>
      </p:sp>
    </p:spTree>
    <p:extLst>
      <p:ext uri="{BB962C8B-B14F-4D97-AF65-F5344CB8AC3E}">
        <p14:creationId xmlns:p14="http://schemas.microsoft.com/office/powerpoint/2010/main" val="3566231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a:xfrm>
            <a:off x="367199" y="424800"/>
            <a:ext cx="7077397" cy="523220"/>
          </a:xfrm>
        </p:spPr>
        <p:txBody>
          <a:bodyPr/>
          <a:lstStyle/>
          <a:p>
            <a:r>
              <a:rPr lang="de-DE" kern="0" dirty="0" smtClean="0"/>
              <a:t>5.b. Neues zur HOAI </a:t>
            </a:r>
            <a:endParaRPr lang="de-DE" kern="0" dirty="0"/>
          </a:p>
        </p:txBody>
      </p:sp>
      <p:sp>
        <p:nvSpPr>
          <p:cNvPr id="9236" name="Textplatzhalter 9235"/>
          <p:cNvSpPr>
            <a:spLocks noGrp="1"/>
          </p:cNvSpPr>
          <p:nvPr>
            <p:ph type="body" sz="quarter" idx="12"/>
          </p:nvPr>
        </p:nvSpPr>
        <p:spPr>
          <a:xfrm>
            <a:off x="367199" y="948020"/>
            <a:ext cx="7809215" cy="701731"/>
          </a:xfrm>
        </p:spPr>
        <p:txBody>
          <a:bodyPr/>
          <a:lstStyle/>
          <a:p>
            <a:endParaRPr lang="de-DE" dirty="0" smtClean="0"/>
          </a:p>
          <a:p>
            <a:endParaRPr lang="de-DE" dirty="0" smtClean="0"/>
          </a:p>
        </p:txBody>
      </p:sp>
      <p:sp>
        <p:nvSpPr>
          <p:cNvPr id="2" name="Textplatzhalter 1"/>
          <p:cNvSpPr>
            <a:spLocks noGrp="1"/>
          </p:cNvSpPr>
          <p:nvPr>
            <p:ph type="body" sz="quarter" idx="10"/>
          </p:nvPr>
        </p:nvSpPr>
        <p:spPr>
          <a:xfrm>
            <a:off x="1010631" y="1471240"/>
            <a:ext cx="7809215" cy="1495794"/>
          </a:xfrm>
        </p:spPr>
        <p:txBody>
          <a:bodyPr/>
          <a:lstStyle/>
          <a:p>
            <a:r>
              <a:rPr lang="de-DE" sz="2400" dirty="0"/>
              <a:t>Bremischer HOAI-Vergabe-Erlass II</a:t>
            </a:r>
          </a:p>
          <a:p>
            <a:endParaRPr lang="de-DE" sz="3200" dirty="0"/>
          </a:p>
          <a:p>
            <a:endParaRPr lang="de-DE" sz="2400" dirty="0"/>
          </a:p>
        </p:txBody>
      </p:sp>
      <p:sp>
        <p:nvSpPr>
          <p:cNvPr id="9" name="Textplatzhalter 9235"/>
          <p:cNvSpPr>
            <a:spLocks noGrp="1"/>
          </p:cNvSpPr>
          <p:nvPr>
            <p:ph type="body" sz="quarter" idx="12"/>
          </p:nvPr>
        </p:nvSpPr>
        <p:spPr>
          <a:xfrm>
            <a:off x="1010631" y="2092948"/>
            <a:ext cx="7809215" cy="5313249"/>
          </a:xfrm>
        </p:spPr>
        <p:txBody>
          <a:bodyPr/>
          <a:lstStyle/>
          <a:p>
            <a:pPr>
              <a:spcAft>
                <a:spcPts val="150"/>
              </a:spcAft>
            </a:pPr>
            <a:r>
              <a:rPr lang="de-DE" sz="2000" b="1" u="sng" dirty="0" smtClean="0"/>
              <a:t>Fortsetzung </a:t>
            </a:r>
            <a:r>
              <a:rPr lang="de-DE" sz="2000" b="1" u="sng" dirty="0"/>
              <a:t>wesentlicher Inhalt:</a:t>
            </a:r>
            <a:endParaRPr lang="de-DE" sz="2000" dirty="0"/>
          </a:p>
          <a:p>
            <a:pPr marL="257175" indent="-257175">
              <a:buFont typeface="Arial" panose="020B0604020202020204" pitchFamily="34" charset="0"/>
              <a:buChar char="•"/>
            </a:pPr>
            <a:r>
              <a:rPr lang="de-DE" sz="2000" b="1" dirty="0"/>
              <a:t>Ziff. 3:</a:t>
            </a:r>
            <a:r>
              <a:rPr lang="de-DE" sz="2000" dirty="0"/>
              <a:t> Verdeutlichung: Spätestens jetzt spielt bei der Vergabe v. HOAI-Leistungen der Preis bei der Wertung eine nennenswerte Rolle, i. d. R. Preiskriterium erforderlich</a:t>
            </a:r>
          </a:p>
          <a:p>
            <a:pPr marL="257175" indent="-257175">
              <a:buFont typeface="Arial" panose="020B0604020202020204" pitchFamily="34" charset="0"/>
              <a:buChar char="•"/>
            </a:pPr>
            <a:r>
              <a:rPr lang="de-DE" sz="2000" b="1" dirty="0"/>
              <a:t>Ziff. 5: </a:t>
            </a:r>
            <a:r>
              <a:rPr lang="de-DE" sz="2000" dirty="0"/>
              <a:t>Klarstellung, dass Ausnahmevorschrift des § 5 Abs. 2 S. 1 </a:t>
            </a:r>
            <a:r>
              <a:rPr lang="de-DE" sz="2000" dirty="0" err="1"/>
              <a:t>lit</a:t>
            </a:r>
            <a:r>
              <a:rPr lang="de-DE" sz="2000" dirty="0"/>
              <a:t>. d </a:t>
            </a:r>
            <a:r>
              <a:rPr lang="de-DE" sz="2000" dirty="0" err="1"/>
              <a:t>TtVG</a:t>
            </a:r>
            <a:r>
              <a:rPr lang="de-DE" sz="2000" dirty="0"/>
              <a:t> bei HOAI-Leistungen wegen dortiger Anknüpfung an Mindestsätze auch weiterhin nicht anwendbar ist (Konsequenz: bei nationalen Verfahren drei Vergleichsangebote einzuholen, wenn nicht andere Ausnahme greift) </a:t>
            </a:r>
          </a:p>
          <a:p>
            <a:endParaRPr lang="de-DE" sz="800" dirty="0"/>
          </a:p>
          <a:p>
            <a:r>
              <a:rPr lang="de-DE" sz="2000" b="1" dirty="0"/>
              <a:t>Frage an Sie:</a:t>
            </a:r>
          </a:p>
          <a:p>
            <a:r>
              <a:rPr lang="de-DE" sz="2000" b="1" dirty="0"/>
              <a:t>Gibt es Erfahrungen/Probleme mit der Anwendung der neuen HOAI oder mit dem HOAI-Vergabe-Erlass II?</a:t>
            </a:r>
          </a:p>
          <a:p>
            <a:pPr marL="257175" indent="-257175">
              <a:buFont typeface="Arial" panose="020B0604020202020204" pitchFamily="34" charset="0"/>
              <a:buChar char="•"/>
            </a:pPr>
            <a:endParaRPr lang="de-DE" sz="2000" dirty="0"/>
          </a:p>
          <a:p>
            <a:endParaRPr lang="de-DE" sz="2000" dirty="0"/>
          </a:p>
          <a:p>
            <a:pPr>
              <a:spcAft>
                <a:spcPts val="150"/>
              </a:spcAft>
            </a:pPr>
            <a:endParaRPr lang="de-DE" sz="2000" dirty="0"/>
          </a:p>
        </p:txBody>
      </p:sp>
    </p:spTree>
    <p:extLst>
      <p:ext uri="{BB962C8B-B14F-4D97-AF65-F5344CB8AC3E}">
        <p14:creationId xmlns:p14="http://schemas.microsoft.com/office/powerpoint/2010/main" val="100322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Hintergrund und Evaluationsgegenstand</a:t>
            </a:r>
            <a:endParaRPr lang="de-DE" dirty="0"/>
          </a:p>
        </p:txBody>
      </p:sp>
      <p:sp>
        <p:nvSpPr>
          <p:cNvPr id="9235" name="Textplatzhalter 9234"/>
          <p:cNvSpPr>
            <a:spLocks noGrp="1"/>
          </p:cNvSpPr>
          <p:nvPr>
            <p:ph type="body" sz="quarter" idx="11"/>
          </p:nvPr>
        </p:nvSpPr>
        <p:spPr/>
        <p:txBody>
          <a:bodyPr/>
          <a:lstStyle/>
          <a:p>
            <a:r>
              <a:rPr lang="de-DE" kern="0" dirty="0"/>
              <a:t>5.c. Evaluation §5-7 </a:t>
            </a:r>
            <a:r>
              <a:rPr lang="de-DE" kern="0" dirty="0" err="1"/>
              <a:t>TtVG</a:t>
            </a:r>
            <a:r>
              <a:rPr lang="de-DE" kern="0" dirty="0"/>
              <a:t>, § 2 </a:t>
            </a:r>
            <a:r>
              <a:rPr lang="de-DE" kern="0" dirty="0" err="1"/>
              <a:t>InvErlG</a:t>
            </a:r>
            <a:r>
              <a:rPr lang="de-DE" kern="0" dirty="0"/>
              <a:t> </a:t>
            </a:r>
          </a:p>
        </p:txBody>
      </p:sp>
      <p:sp>
        <p:nvSpPr>
          <p:cNvPr id="9236" name="Textplatzhalter 9235"/>
          <p:cNvSpPr>
            <a:spLocks noGrp="1"/>
          </p:cNvSpPr>
          <p:nvPr>
            <p:ph type="body" sz="quarter" idx="12"/>
          </p:nvPr>
        </p:nvSpPr>
        <p:spPr>
          <a:xfrm>
            <a:off x="360000" y="1663200"/>
            <a:ext cx="7809215" cy="3804118"/>
          </a:xfrm>
        </p:spPr>
        <p:txBody>
          <a:bodyPr/>
          <a:lstStyle/>
          <a:p>
            <a:endParaRPr lang="de-DE" b="1" dirty="0" smtClean="0"/>
          </a:p>
          <a:p>
            <a:r>
              <a:rPr lang="de-DE" b="1" dirty="0" smtClean="0"/>
              <a:t>19a </a:t>
            </a:r>
            <a:r>
              <a:rPr lang="de-DE" b="1" dirty="0" err="1"/>
              <a:t>TtVG</a:t>
            </a:r>
            <a:r>
              <a:rPr lang="de-DE" b="1" dirty="0"/>
              <a:t> Evaluation</a:t>
            </a:r>
          </a:p>
          <a:p>
            <a:r>
              <a:rPr lang="de-DE" dirty="0"/>
              <a:t>„Der Senat legt der Bürgerschaft (Landtag) bis zum 31. Dezember 2022 einen Bericht </a:t>
            </a:r>
            <a:r>
              <a:rPr lang="de-DE" dirty="0" smtClean="0"/>
              <a:t>über die </a:t>
            </a:r>
            <a:r>
              <a:rPr lang="de-DE" dirty="0"/>
              <a:t>Anwendung und Auswirkungen der Vergaberegelungen nach den §§ 5, 6 und 7 </a:t>
            </a:r>
            <a:r>
              <a:rPr lang="de-DE" i="1" dirty="0" smtClean="0"/>
              <a:t>sowie nach </a:t>
            </a:r>
            <a:r>
              <a:rPr lang="de-DE" i="1" dirty="0"/>
              <a:t>§ 2 des Bremischen Gesetzes zur Erleichterung von Investitionen </a:t>
            </a:r>
            <a:r>
              <a:rPr lang="de-DE" dirty="0"/>
              <a:t>vor</a:t>
            </a:r>
            <a:r>
              <a:rPr lang="de-DE" dirty="0" smtClean="0"/>
              <a:t>.“</a:t>
            </a:r>
          </a:p>
          <a:p>
            <a:endParaRPr lang="de-DE" dirty="0"/>
          </a:p>
          <a:p>
            <a:pPr marL="285750" indent="-285750">
              <a:buFontTx/>
              <a:buChar char="-"/>
            </a:pPr>
            <a:r>
              <a:rPr lang="de-DE" dirty="0" smtClean="0"/>
              <a:t>§ 5-Verfahren, insb. Ausnahmetatbestände aus Absatz 2 und Wertgrenzen</a:t>
            </a:r>
          </a:p>
          <a:p>
            <a:pPr marL="285750" indent="-285750">
              <a:buFontTx/>
              <a:buChar char="-"/>
            </a:pPr>
            <a:r>
              <a:rPr lang="de-DE" dirty="0" smtClean="0"/>
              <a:t>Regelungen für freiberufliche Leistungen</a:t>
            </a:r>
          </a:p>
          <a:p>
            <a:pPr marL="285750" indent="-285750">
              <a:buFontTx/>
              <a:buChar char="-"/>
            </a:pPr>
            <a:r>
              <a:rPr lang="de-DE" dirty="0" smtClean="0"/>
              <a:t>Auswirkungen der zur Eindämmung wirtschaftlicher Folgen der </a:t>
            </a:r>
            <a:r>
              <a:rPr lang="de-DE" dirty="0" err="1" smtClean="0"/>
              <a:t>Coronapandemie</a:t>
            </a:r>
            <a:r>
              <a:rPr lang="de-DE" dirty="0" smtClean="0"/>
              <a:t> angehobenen Wertgrenzen (</a:t>
            </a:r>
            <a:r>
              <a:rPr lang="de-DE" dirty="0" err="1" smtClean="0"/>
              <a:t>InvErlG</a:t>
            </a:r>
            <a:r>
              <a:rPr lang="de-DE" dirty="0" smtClean="0"/>
              <a:t>)</a:t>
            </a:r>
          </a:p>
          <a:p>
            <a:pPr marL="285750" indent="-285750">
              <a:buFontTx/>
              <a:buChar char="-"/>
            </a:pPr>
            <a:endParaRPr lang="de-DE" dirty="0"/>
          </a:p>
        </p:txBody>
      </p:sp>
    </p:spTree>
    <p:extLst>
      <p:ext uri="{BB962C8B-B14F-4D97-AF65-F5344CB8AC3E}">
        <p14:creationId xmlns:p14="http://schemas.microsoft.com/office/powerpoint/2010/main" val="4219619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Ziele</a:t>
            </a:r>
            <a:endParaRPr lang="de-DE" dirty="0"/>
          </a:p>
        </p:txBody>
      </p:sp>
      <p:sp>
        <p:nvSpPr>
          <p:cNvPr id="9235" name="Textplatzhalter 9234"/>
          <p:cNvSpPr>
            <a:spLocks noGrp="1"/>
          </p:cNvSpPr>
          <p:nvPr>
            <p:ph type="body" sz="quarter" idx="11"/>
          </p:nvPr>
        </p:nvSpPr>
        <p:spPr/>
        <p:txBody>
          <a:bodyPr/>
          <a:lstStyle/>
          <a:p>
            <a:r>
              <a:rPr lang="de-DE" kern="0" dirty="0"/>
              <a:t>5.c. Evaluation §5-7 </a:t>
            </a:r>
            <a:r>
              <a:rPr lang="de-DE" kern="0" dirty="0" err="1"/>
              <a:t>TtVG</a:t>
            </a:r>
            <a:r>
              <a:rPr lang="de-DE" kern="0" dirty="0"/>
              <a:t>, § 2 </a:t>
            </a:r>
            <a:r>
              <a:rPr lang="de-DE" kern="0" dirty="0" err="1"/>
              <a:t>InvErlG</a:t>
            </a:r>
            <a:r>
              <a:rPr lang="de-DE" kern="0" dirty="0"/>
              <a:t> </a:t>
            </a:r>
          </a:p>
        </p:txBody>
      </p:sp>
      <p:sp>
        <p:nvSpPr>
          <p:cNvPr id="9236" name="Textplatzhalter 9235"/>
          <p:cNvSpPr>
            <a:spLocks noGrp="1"/>
          </p:cNvSpPr>
          <p:nvPr>
            <p:ph type="body" sz="quarter" idx="12"/>
          </p:nvPr>
        </p:nvSpPr>
        <p:spPr>
          <a:xfrm>
            <a:off x="360000" y="1663200"/>
            <a:ext cx="7809215" cy="3564053"/>
          </a:xfrm>
        </p:spPr>
        <p:txBody>
          <a:bodyPr/>
          <a:lstStyle/>
          <a:p>
            <a:endParaRPr lang="de-DE" sz="2000" dirty="0"/>
          </a:p>
          <a:p>
            <a:pPr marL="342900" indent="-342900">
              <a:buFont typeface="+mj-lt"/>
              <a:buAutoNum type="arabicPeriod"/>
            </a:pPr>
            <a:r>
              <a:rPr lang="de-DE" sz="2000" dirty="0" smtClean="0"/>
              <a:t>Zielerreichung </a:t>
            </a:r>
            <a:r>
              <a:rPr lang="de-DE" sz="2000" dirty="0"/>
              <a:t>der §§ 5-7 </a:t>
            </a:r>
            <a:r>
              <a:rPr lang="de-DE" sz="2000" dirty="0" err="1"/>
              <a:t>TtVG</a:t>
            </a:r>
            <a:r>
              <a:rPr lang="de-DE" sz="2000" dirty="0"/>
              <a:t> und § 2 </a:t>
            </a:r>
            <a:r>
              <a:rPr lang="de-DE" sz="2000" dirty="0" err="1"/>
              <a:t>InvErlG</a:t>
            </a:r>
            <a:r>
              <a:rPr lang="de-DE" sz="2000" dirty="0"/>
              <a:t>, </a:t>
            </a:r>
            <a:endParaRPr lang="de-DE" sz="2000" dirty="0" smtClean="0"/>
          </a:p>
          <a:p>
            <a:pPr marL="342900" indent="-342900">
              <a:buFont typeface="+mj-lt"/>
              <a:buAutoNum type="arabicPeriod"/>
            </a:pPr>
            <a:r>
              <a:rPr lang="de-DE" sz="2000" dirty="0" smtClean="0"/>
              <a:t>Bewertung </a:t>
            </a:r>
            <a:r>
              <a:rPr lang="de-DE" sz="2000" dirty="0"/>
              <a:t>der Akzeptanz und </a:t>
            </a:r>
            <a:r>
              <a:rPr lang="de-DE" sz="2000" dirty="0" smtClean="0"/>
              <a:t>Praktikabilität</a:t>
            </a:r>
            <a:r>
              <a:rPr lang="de-DE" sz="2000" dirty="0"/>
              <a:t>, </a:t>
            </a:r>
            <a:endParaRPr lang="de-DE" sz="2000" dirty="0" smtClean="0"/>
          </a:p>
          <a:p>
            <a:pPr marL="342900" indent="-342900">
              <a:buFont typeface="+mj-lt"/>
              <a:buAutoNum type="arabicPeriod"/>
            </a:pPr>
            <a:r>
              <a:rPr lang="de-DE" sz="2000" dirty="0" smtClean="0"/>
              <a:t>Auswirkungen </a:t>
            </a:r>
            <a:r>
              <a:rPr lang="de-DE" sz="2000" dirty="0"/>
              <a:t>der </a:t>
            </a:r>
            <a:r>
              <a:rPr lang="de-DE" sz="2000" dirty="0" smtClean="0"/>
              <a:t>vereinfachten </a:t>
            </a:r>
            <a:r>
              <a:rPr lang="de-DE" sz="2000" dirty="0"/>
              <a:t>Verfahrensarten auf die Kosten, </a:t>
            </a:r>
          </a:p>
          <a:p>
            <a:pPr marL="342900" indent="-342900">
              <a:buFont typeface="+mj-lt"/>
              <a:buAutoNum type="arabicPeriod"/>
            </a:pPr>
            <a:r>
              <a:rPr lang="de-DE" sz="2000" dirty="0" smtClean="0"/>
              <a:t>Unbeabsichtigte </a:t>
            </a:r>
            <a:r>
              <a:rPr lang="de-DE" sz="2000" dirty="0"/>
              <a:t>Nebenwirkungen der Anwendung der Regelungen. </a:t>
            </a:r>
          </a:p>
          <a:p>
            <a:endParaRPr lang="de-DE" sz="2000" dirty="0" smtClean="0"/>
          </a:p>
          <a:p>
            <a:pPr marL="285750" indent="-285750">
              <a:buFont typeface="Wingdings" panose="05000000000000000000" pitchFamily="2" charset="2"/>
              <a:buChar char="à"/>
            </a:pPr>
            <a:r>
              <a:rPr lang="de-DE" sz="2000" b="1" dirty="0" smtClean="0"/>
              <a:t>Die </a:t>
            </a:r>
            <a:r>
              <a:rPr lang="de-DE" sz="2000" b="1" dirty="0"/>
              <a:t>Erkenntnisse </a:t>
            </a:r>
            <a:r>
              <a:rPr lang="de-DE" sz="2000" b="1" dirty="0" smtClean="0"/>
              <a:t>dienen als Grundlage für begründete </a:t>
            </a:r>
            <a:r>
              <a:rPr lang="de-DE" sz="2000" b="1" dirty="0"/>
              <a:t>Handlungsempfehlungen zur Weiterentwicklung </a:t>
            </a:r>
            <a:r>
              <a:rPr lang="de-DE" sz="2000" b="1" dirty="0" smtClean="0"/>
              <a:t>des Landesvergaberechts </a:t>
            </a:r>
          </a:p>
          <a:p>
            <a:pPr marL="285750" indent="-285750">
              <a:buFont typeface="Wingdings" panose="05000000000000000000" pitchFamily="2" charset="2"/>
              <a:buChar char="à"/>
            </a:pPr>
            <a:endParaRPr lang="de-DE" dirty="0"/>
          </a:p>
        </p:txBody>
      </p:sp>
    </p:spTree>
    <p:extLst>
      <p:ext uri="{BB962C8B-B14F-4D97-AF65-F5344CB8AC3E}">
        <p14:creationId xmlns:p14="http://schemas.microsoft.com/office/powerpoint/2010/main" val="3189671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Zeitplan</a:t>
            </a:r>
            <a:endParaRPr lang="de-DE" dirty="0"/>
          </a:p>
        </p:txBody>
      </p:sp>
      <p:sp>
        <p:nvSpPr>
          <p:cNvPr id="9235" name="Textplatzhalter 9234"/>
          <p:cNvSpPr>
            <a:spLocks noGrp="1"/>
          </p:cNvSpPr>
          <p:nvPr>
            <p:ph type="body" sz="quarter" idx="11"/>
          </p:nvPr>
        </p:nvSpPr>
        <p:spPr/>
        <p:txBody>
          <a:bodyPr/>
          <a:lstStyle/>
          <a:p>
            <a:r>
              <a:rPr lang="de-DE" kern="0" dirty="0"/>
              <a:t>5.c. Evaluation §5-7 </a:t>
            </a:r>
            <a:r>
              <a:rPr lang="de-DE" kern="0" dirty="0" err="1"/>
              <a:t>TtVG</a:t>
            </a:r>
            <a:r>
              <a:rPr lang="de-DE" kern="0" dirty="0"/>
              <a:t>, § 2 </a:t>
            </a:r>
            <a:r>
              <a:rPr lang="de-DE" kern="0" dirty="0" err="1"/>
              <a:t>InvErlG</a:t>
            </a:r>
            <a:r>
              <a:rPr lang="de-DE" kern="0" dirty="0"/>
              <a:t> </a:t>
            </a:r>
          </a:p>
        </p:txBody>
      </p:sp>
      <p:sp>
        <p:nvSpPr>
          <p:cNvPr id="9236" name="Textplatzhalter 9235"/>
          <p:cNvSpPr>
            <a:spLocks noGrp="1"/>
          </p:cNvSpPr>
          <p:nvPr>
            <p:ph type="body" sz="quarter" idx="12"/>
          </p:nvPr>
        </p:nvSpPr>
        <p:spPr>
          <a:xfrm>
            <a:off x="360000" y="1663200"/>
            <a:ext cx="7809215" cy="3914918"/>
          </a:xfrm>
        </p:spPr>
        <p:txBody>
          <a:bodyPr/>
          <a:lstStyle/>
          <a:p>
            <a:pPr marL="285750" indent="-285750">
              <a:buFontTx/>
              <a:buChar char="-"/>
            </a:pPr>
            <a:r>
              <a:rPr lang="de-DE" dirty="0" smtClean="0"/>
              <a:t>Erstes Arbeitstreffen 08.06.2021</a:t>
            </a:r>
          </a:p>
          <a:p>
            <a:pPr marL="285750" indent="-285750">
              <a:buFontTx/>
              <a:buChar char="-"/>
            </a:pPr>
            <a:r>
              <a:rPr lang="de-DE" dirty="0" smtClean="0"/>
              <a:t>Juli Experteninterviews und exemplarische Auswertung der Vergabestatistik</a:t>
            </a:r>
          </a:p>
          <a:p>
            <a:pPr marL="285750" indent="-285750">
              <a:buFontTx/>
              <a:buChar char="-"/>
            </a:pPr>
            <a:r>
              <a:rPr lang="de-DE" dirty="0" smtClean="0"/>
              <a:t>September Finalisierung des </a:t>
            </a:r>
            <a:r>
              <a:rPr lang="de-DE" dirty="0"/>
              <a:t>E</a:t>
            </a:r>
            <a:r>
              <a:rPr lang="de-DE" dirty="0" smtClean="0"/>
              <a:t>rhebungskonzepts</a:t>
            </a:r>
          </a:p>
          <a:p>
            <a:pPr marL="285750" indent="-285750">
              <a:buFontTx/>
              <a:buChar char="-"/>
            </a:pPr>
            <a:r>
              <a:rPr lang="de-DE" dirty="0" smtClean="0"/>
              <a:t>Oktober-Dezember, gezielte Ansprache von öffentlichen Auftraggebern, Programmieren der Fragebögen, Pretest </a:t>
            </a:r>
            <a:endParaRPr lang="de-DE" dirty="0"/>
          </a:p>
          <a:p>
            <a:pPr marL="285750" indent="-285750">
              <a:buFontTx/>
              <a:buChar char="-"/>
            </a:pPr>
            <a:r>
              <a:rPr lang="de-DE" dirty="0" smtClean="0"/>
              <a:t>Januar-Februar 2022 Onlinebefragung</a:t>
            </a:r>
          </a:p>
          <a:p>
            <a:pPr marL="285750" indent="-285750">
              <a:buFontTx/>
              <a:buChar char="-"/>
            </a:pPr>
            <a:r>
              <a:rPr lang="de-DE" dirty="0" smtClean="0"/>
              <a:t>Februar-März 2022 telefonische Interviews</a:t>
            </a:r>
          </a:p>
          <a:p>
            <a:pPr marL="285750" indent="-285750">
              <a:buFontTx/>
              <a:buChar char="-"/>
            </a:pPr>
            <a:r>
              <a:rPr lang="de-DE" dirty="0" smtClean="0"/>
              <a:t>März 2022 Auswertung der Daten</a:t>
            </a:r>
          </a:p>
          <a:p>
            <a:pPr marL="285750" indent="-285750">
              <a:buFontTx/>
              <a:buChar char="-"/>
            </a:pPr>
            <a:r>
              <a:rPr lang="de-DE" dirty="0" smtClean="0"/>
              <a:t>April-Mai 2022 Erarbeitung von Handlungsempfehlungen, Durchführung eines Workshops</a:t>
            </a:r>
          </a:p>
          <a:p>
            <a:pPr marL="285750" indent="-285750">
              <a:buFontTx/>
              <a:buChar char="-"/>
            </a:pPr>
            <a:r>
              <a:rPr lang="de-DE" dirty="0" smtClean="0"/>
              <a:t>Mai-Juni 2022 Abschlussbericht</a:t>
            </a:r>
          </a:p>
          <a:p>
            <a:pPr marL="285750" indent="-285750">
              <a:buFontTx/>
              <a:buChar char="-"/>
            </a:pPr>
            <a:endParaRPr lang="de-DE" dirty="0" smtClean="0"/>
          </a:p>
        </p:txBody>
      </p:sp>
    </p:spTree>
    <p:extLst>
      <p:ext uri="{BB962C8B-B14F-4D97-AF65-F5344CB8AC3E}">
        <p14:creationId xmlns:p14="http://schemas.microsoft.com/office/powerpoint/2010/main" val="329639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a:xfrm>
            <a:off x="367199" y="424800"/>
            <a:ext cx="7809215" cy="523220"/>
          </a:xfrm>
        </p:spPr>
        <p:txBody>
          <a:bodyPr/>
          <a:lstStyle/>
          <a:p>
            <a:r>
              <a:rPr lang="de-DE" kern="0" dirty="0" smtClean="0"/>
              <a:t>5.d. </a:t>
            </a:r>
            <a:r>
              <a:rPr lang="de-DE" dirty="0" smtClean="0"/>
              <a:t>Workflow </a:t>
            </a:r>
            <a:r>
              <a:rPr lang="de-DE" dirty="0"/>
              <a:t>Liefer-/Dienstleistungen</a:t>
            </a:r>
            <a:endParaRPr lang="de-DE" kern="0" dirty="0"/>
          </a:p>
        </p:txBody>
      </p:sp>
      <p:sp>
        <p:nvSpPr>
          <p:cNvPr id="4" name="Textplatzhalter 9235"/>
          <p:cNvSpPr>
            <a:spLocks noGrp="1"/>
          </p:cNvSpPr>
          <p:nvPr>
            <p:ph type="body" sz="quarter" idx="12"/>
          </p:nvPr>
        </p:nvSpPr>
        <p:spPr>
          <a:xfrm>
            <a:off x="1884001" y="1197377"/>
            <a:ext cx="7809215" cy="3194721"/>
          </a:xfrm>
        </p:spPr>
        <p:txBody>
          <a:bodyPr/>
          <a:lstStyle/>
          <a:p>
            <a:pPr marL="214313" indent="-214313">
              <a:buFont typeface="Arial" panose="020B0604020202020204" pitchFamily="34" charset="0"/>
              <a:buChar char="•"/>
            </a:pPr>
            <a:r>
              <a:rPr lang="de-DE" dirty="0"/>
              <a:t>Schaffung einer komfortableren Alternative neben eVergabe light („Kurzworkflow“) für den Bereich Liefer-/Dienstleistungen</a:t>
            </a:r>
          </a:p>
          <a:p>
            <a:pPr marL="214313" indent="-214313">
              <a:buFont typeface="Arial" panose="020B0604020202020204" pitchFamily="34" charset="0"/>
              <a:buChar char="•"/>
            </a:pPr>
            <a:r>
              <a:rPr lang="de-DE" dirty="0"/>
              <a:t>Bereitstellung eines Mehrpersonenworkflows für den Bereich Liefer-/Dienstleistungen</a:t>
            </a:r>
          </a:p>
          <a:p>
            <a:pPr marL="214313" indent="-214313">
              <a:buFont typeface="Arial" panose="020B0604020202020204" pitchFamily="34" charset="0"/>
              <a:buChar char="•"/>
            </a:pPr>
            <a:r>
              <a:rPr lang="de-DE" dirty="0"/>
              <a:t>Größtmögliche Kompatibilität für alle Vergabestellen im Land Bremen</a:t>
            </a:r>
          </a:p>
          <a:p>
            <a:pPr marL="214313" indent="-214313">
              <a:buFont typeface="Arial" panose="020B0604020202020204" pitchFamily="34" charset="0"/>
              <a:buChar char="•"/>
            </a:pPr>
            <a:r>
              <a:rPr lang="de-DE" dirty="0"/>
              <a:t>Möglichkeit der direkten Anpassung der Vergabeformulare bei Fast Forms (ohne Notwendigkeit der Einbindung des Softwareherstellers)</a:t>
            </a:r>
          </a:p>
          <a:p>
            <a:pPr marL="214313" indent="-214313">
              <a:buFont typeface="Arial" panose="020B0604020202020204" pitchFamily="34" charset="0"/>
              <a:buChar char="•"/>
            </a:pPr>
            <a:r>
              <a:rPr lang="de-DE" dirty="0"/>
              <a:t>Wartung: Geringerer Aufwand und schnellere Umsetzung</a:t>
            </a:r>
          </a:p>
          <a:p>
            <a:endParaRPr lang="de-DE" dirty="0"/>
          </a:p>
          <a:p>
            <a:endParaRPr lang="de-DE" dirty="0"/>
          </a:p>
        </p:txBody>
      </p:sp>
      <p:sp>
        <p:nvSpPr>
          <p:cNvPr id="5" name="Textplatzhalter 9235"/>
          <p:cNvSpPr>
            <a:spLocks noGrp="1"/>
          </p:cNvSpPr>
          <p:nvPr>
            <p:ph type="body" sz="quarter" idx="12"/>
          </p:nvPr>
        </p:nvSpPr>
        <p:spPr>
          <a:xfrm>
            <a:off x="1886448" y="4040578"/>
            <a:ext cx="7809215" cy="1181862"/>
          </a:xfrm>
        </p:spPr>
        <p:txBody>
          <a:bodyPr/>
          <a:lstStyle/>
          <a:p>
            <a:pPr marL="285750" indent="-285750">
              <a:buFont typeface="Arial" panose="020B0604020202020204" pitchFamily="34" charset="0"/>
              <a:buChar char="•"/>
            </a:pPr>
            <a:r>
              <a:rPr lang="de-DE" dirty="0" smtClean="0"/>
              <a:t>Pilot Betrieb mit der Verfahrensvorlage „Best Practice“</a:t>
            </a:r>
          </a:p>
          <a:p>
            <a:pPr marL="285750" indent="-285750">
              <a:buFont typeface="Arial" panose="020B0604020202020204" pitchFamily="34" charset="0"/>
              <a:buChar char="•"/>
            </a:pPr>
            <a:r>
              <a:rPr lang="de-DE" dirty="0" smtClean="0"/>
              <a:t>Im „AK UVgO/VgV“ Ermittlung der Wunschabläufe</a:t>
            </a:r>
          </a:p>
          <a:p>
            <a:pPr marL="285750" indent="-285750">
              <a:buFont typeface="Arial" panose="020B0604020202020204" pitchFamily="34" charset="0"/>
              <a:buChar char="•"/>
            </a:pPr>
            <a:r>
              <a:rPr lang="de-DE" dirty="0" smtClean="0"/>
              <a:t>Bitte an Software-Hersteller um Erstellung eines Angebots</a:t>
            </a:r>
            <a:endParaRPr lang="de-DE" dirty="0"/>
          </a:p>
          <a:p>
            <a:endParaRPr lang="de-DE" sz="800" dirty="0"/>
          </a:p>
        </p:txBody>
      </p:sp>
      <p:sp>
        <p:nvSpPr>
          <p:cNvPr id="8" name="Textplatzhalter 9235"/>
          <p:cNvSpPr>
            <a:spLocks noGrp="1"/>
          </p:cNvSpPr>
          <p:nvPr>
            <p:ph type="body" sz="quarter" idx="12"/>
          </p:nvPr>
        </p:nvSpPr>
        <p:spPr>
          <a:xfrm>
            <a:off x="1886448" y="5342009"/>
            <a:ext cx="7809215" cy="1311128"/>
          </a:xfrm>
        </p:spPr>
        <p:txBody>
          <a:bodyPr/>
          <a:lstStyle/>
          <a:p>
            <a:pPr marL="285750" indent="-285750">
              <a:buFont typeface="Arial" panose="020B0604020202020204" pitchFamily="34" charset="0"/>
              <a:buChar char="•"/>
            </a:pPr>
            <a:r>
              <a:rPr lang="de-DE" dirty="0" smtClean="0"/>
              <a:t>Sobald/sofern Angebot stimmig: Beauftragung des für das Land Bremen angepassten Workflows</a:t>
            </a:r>
          </a:p>
          <a:p>
            <a:pPr marL="285750" indent="-285750">
              <a:buFont typeface="Arial" panose="020B0604020202020204" pitchFamily="34" charset="0"/>
              <a:buChar char="•"/>
            </a:pPr>
            <a:r>
              <a:rPr lang="de-DE" dirty="0" smtClean="0"/>
              <a:t>Nach Testphase Freigabe für den Echtbetrieb</a:t>
            </a:r>
            <a:endParaRPr lang="de-DE" dirty="0"/>
          </a:p>
          <a:p>
            <a:endParaRPr lang="de-DE" dirty="0"/>
          </a:p>
        </p:txBody>
      </p:sp>
      <p:sp>
        <p:nvSpPr>
          <p:cNvPr id="9" name="Textplatzhalter 9233"/>
          <p:cNvSpPr>
            <a:spLocks noGrp="1"/>
          </p:cNvSpPr>
          <p:nvPr>
            <p:ph type="body" sz="quarter" idx="10"/>
          </p:nvPr>
        </p:nvSpPr>
        <p:spPr>
          <a:xfrm>
            <a:off x="784801" y="998521"/>
            <a:ext cx="10412287" cy="369332"/>
          </a:xfrm>
        </p:spPr>
        <p:txBody>
          <a:bodyPr/>
          <a:lstStyle/>
          <a:p>
            <a:r>
              <a:rPr lang="de-DE" dirty="0" smtClean="0"/>
              <a:t>Ziele:</a:t>
            </a:r>
            <a:endParaRPr lang="de-DE" dirty="0"/>
          </a:p>
        </p:txBody>
      </p:sp>
      <p:sp>
        <p:nvSpPr>
          <p:cNvPr id="10" name="Textplatzhalter 9233"/>
          <p:cNvSpPr>
            <a:spLocks noGrp="1"/>
          </p:cNvSpPr>
          <p:nvPr>
            <p:ph type="body" sz="quarter" idx="10"/>
          </p:nvPr>
        </p:nvSpPr>
        <p:spPr>
          <a:xfrm>
            <a:off x="784801" y="3671246"/>
            <a:ext cx="10412287" cy="369332"/>
          </a:xfrm>
        </p:spPr>
        <p:txBody>
          <a:bodyPr/>
          <a:lstStyle/>
          <a:p>
            <a:r>
              <a:rPr lang="de-DE" dirty="0" smtClean="0"/>
              <a:t>Bislang geschehen:</a:t>
            </a:r>
            <a:endParaRPr lang="de-DE" dirty="0"/>
          </a:p>
        </p:txBody>
      </p:sp>
      <p:sp>
        <p:nvSpPr>
          <p:cNvPr id="11" name="Textplatzhalter 9233"/>
          <p:cNvSpPr>
            <a:spLocks noGrp="1"/>
          </p:cNvSpPr>
          <p:nvPr>
            <p:ph type="body" sz="quarter" idx="10"/>
          </p:nvPr>
        </p:nvSpPr>
        <p:spPr>
          <a:xfrm>
            <a:off x="784801" y="5106446"/>
            <a:ext cx="10412287" cy="369332"/>
          </a:xfrm>
        </p:spPr>
        <p:txBody>
          <a:bodyPr/>
          <a:lstStyle/>
          <a:p>
            <a:r>
              <a:rPr lang="de-DE" dirty="0" smtClean="0"/>
              <a:t>Nächste Schritte:</a:t>
            </a:r>
            <a:endParaRPr lang="de-DE" dirty="0"/>
          </a:p>
        </p:txBody>
      </p:sp>
    </p:spTree>
    <p:extLst>
      <p:ext uri="{BB962C8B-B14F-4D97-AF65-F5344CB8AC3E}">
        <p14:creationId xmlns:p14="http://schemas.microsoft.com/office/powerpoint/2010/main" val="4275075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Übersicht</a:t>
            </a:r>
            <a:endParaRPr lang="de-DE" dirty="0"/>
          </a:p>
        </p:txBody>
      </p:sp>
      <p:sp>
        <p:nvSpPr>
          <p:cNvPr id="9235" name="Textplatzhalter 9234"/>
          <p:cNvSpPr>
            <a:spLocks noGrp="1"/>
          </p:cNvSpPr>
          <p:nvPr>
            <p:ph type="body" sz="quarter" idx="11"/>
          </p:nvPr>
        </p:nvSpPr>
        <p:spPr/>
        <p:txBody>
          <a:bodyPr/>
          <a:lstStyle/>
          <a:p>
            <a:r>
              <a:rPr lang="de-DE" dirty="0"/>
              <a:t>5.e</a:t>
            </a:r>
            <a:r>
              <a:rPr lang="de-DE"/>
              <a:t>. Vergabestatistik</a:t>
            </a:r>
            <a:endParaRPr lang="de-DE" dirty="0"/>
          </a:p>
        </p:txBody>
      </p:sp>
      <p:sp>
        <p:nvSpPr>
          <p:cNvPr id="9236" name="Textplatzhalter 9235"/>
          <p:cNvSpPr>
            <a:spLocks noGrp="1"/>
          </p:cNvSpPr>
          <p:nvPr>
            <p:ph type="body" sz="quarter" idx="12"/>
          </p:nvPr>
        </p:nvSpPr>
        <p:spPr>
          <a:xfrm>
            <a:off x="360000" y="1663200"/>
            <a:ext cx="7809215" cy="4856714"/>
          </a:xfrm>
        </p:spPr>
        <p:txBody>
          <a:bodyPr/>
          <a:lstStyle/>
          <a:p>
            <a:r>
              <a:rPr lang="de-DE" dirty="0"/>
              <a:t>Rundschreiben 05/2020 und 06/2020 zu finden unter folgendem Link</a:t>
            </a:r>
            <a:r>
              <a:rPr lang="de-DE" dirty="0" smtClean="0"/>
              <a:t>:</a:t>
            </a:r>
            <a:endParaRPr lang="de-DE" dirty="0"/>
          </a:p>
          <a:p>
            <a:r>
              <a:rPr lang="de-DE" dirty="0">
                <a:hlinkClick r:id="rId2"/>
              </a:rPr>
              <a:t>https://</a:t>
            </a:r>
            <a:r>
              <a:rPr lang="de-DE" dirty="0" smtClean="0">
                <a:hlinkClick r:id="rId2"/>
              </a:rPr>
              <a:t>www.wirtschaft.bremen.de/wirtschaftsordnung/vergaberecht/zsks_hauptseite/zsks_sub1/zsks_sub1b-20622</a:t>
            </a:r>
            <a:endParaRPr lang="de-DE" dirty="0" smtClean="0"/>
          </a:p>
          <a:p>
            <a:endParaRPr lang="de-DE" dirty="0"/>
          </a:p>
          <a:p>
            <a:r>
              <a:rPr lang="de-DE" dirty="0"/>
              <a:t>Meldungen können auf zwei alternativen Wegen erfolgen:</a:t>
            </a:r>
          </a:p>
          <a:p>
            <a:r>
              <a:rPr lang="de-DE" dirty="0"/>
              <a:t>→ automatisch über eine Schnittstelle im Vergabemanager</a:t>
            </a:r>
          </a:p>
          <a:p>
            <a:r>
              <a:rPr lang="de-DE" dirty="0"/>
              <a:t>→ manuell über ein </a:t>
            </a:r>
            <a:r>
              <a:rPr lang="de-DE" dirty="0" smtClean="0"/>
              <a:t>Onlineformular</a:t>
            </a:r>
          </a:p>
          <a:p>
            <a:endParaRPr lang="de-DE" dirty="0"/>
          </a:p>
          <a:p>
            <a:r>
              <a:rPr lang="de-DE" dirty="0" smtClean="0"/>
              <a:t>- Vergaben </a:t>
            </a:r>
            <a:r>
              <a:rPr lang="de-DE" dirty="0"/>
              <a:t>über Vergabemager: Meldung nach </a:t>
            </a:r>
            <a:r>
              <a:rPr lang="de-DE" dirty="0" smtClean="0"/>
              <a:t>Workflow</a:t>
            </a:r>
          </a:p>
          <a:p>
            <a:endParaRPr lang="de-DE" dirty="0"/>
          </a:p>
          <a:p>
            <a:r>
              <a:rPr lang="de-DE" dirty="0" smtClean="0"/>
              <a:t>- Aufträge </a:t>
            </a:r>
            <a:r>
              <a:rPr lang="de-DE" dirty="0"/>
              <a:t>von öffentlichen Auftraggebern, die über </a:t>
            </a:r>
            <a:r>
              <a:rPr lang="de-DE" b="1" dirty="0"/>
              <a:t>zentrale Beschaffungsstelle </a:t>
            </a:r>
            <a:r>
              <a:rPr lang="de-DE" dirty="0"/>
              <a:t>(wie WFB oder IB) vergeben werden, werden von dieser zentralen Beschaffungsstelle gemeldet</a:t>
            </a:r>
            <a:r>
              <a:rPr lang="de-DE" dirty="0" smtClean="0"/>
              <a:t>.</a:t>
            </a:r>
          </a:p>
          <a:p>
            <a:endParaRPr lang="de-DE" dirty="0"/>
          </a:p>
          <a:p>
            <a:endParaRPr lang="de-DE" dirty="0"/>
          </a:p>
        </p:txBody>
      </p:sp>
    </p:spTree>
    <p:extLst>
      <p:ext uri="{BB962C8B-B14F-4D97-AF65-F5344CB8AC3E}">
        <p14:creationId xmlns:p14="http://schemas.microsoft.com/office/powerpoint/2010/main" val="3515220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Meldewege</a:t>
            </a:r>
            <a:endParaRPr lang="de-DE" dirty="0"/>
          </a:p>
        </p:txBody>
      </p:sp>
      <p:sp>
        <p:nvSpPr>
          <p:cNvPr id="9235" name="Textplatzhalter 9234"/>
          <p:cNvSpPr>
            <a:spLocks noGrp="1"/>
          </p:cNvSpPr>
          <p:nvPr>
            <p:ph type="body" sz="quarter" idx="11"/>
          </p:nvPr>
        </p:nvSpPr>
        <p:spPr/>
        <p:txBody>
          <a:bodyPr/>
          <a:lstStyle/>
          <a:p>
            <a:r>
              <a:rPr lang="de-DE" dirty="0"/>
              <a:t>5.e</a:t>
            </a:r>
            <a:r>
              <a:rPr lang="de-DE"/>
              <a:t>. Vergabestatistik</a:t>
            </a:r>
            <a:endParaRPr lang="de-DE" dirty="0"/>
          </a:p>
        </p:txBody>
      </p:sp>
      <p:sp>
        <p:nvSpPr>
          <p:cNvPr id="9236" name="Textplatzhalter 9235"/>
          <p:cNvSpPr>
            <a:spLocks noGrp="1"/>
          </p:cNvSpPr>
          <p:nvPr>
            <p:ph type="body" sz="quarter" idx="12"/>
          </p:nvPr>
        </p:nvSpPr>
        <p:spPr>
          <a:xfrm>
            <a:off x="360000" y="1663200"/>
            <a:ext cx="7809215" cy="4468916"/>
          </a:xfrm>
        </p:spPr>
        <p:txBody>
          <a:bodyPr/>
          <a:lstStyle/>
          <a:p>
            <a:pPr marL="285750" indent="-285750">
              <a:buFontTx/>
              <a:buChar char="-"/>
            </a:pPr>
            <a:r>
              <a:rPr lang="de-DE" dirty="0" smtClean="0"/>
              <a:t>Alle </a:t>
            </a:r>
            <a:r>
              <a:rPr lang="de-DE" dirty="0"/>
              <a:t>Verfahren, die nicht über den Vergabemanager durchgeführt werden und 25.000 EUR übersteigen, müssen manuell mittels </a:t>
            </a:r>
            <a:r>
              <a:rPr lang="de-DE" dirty="0" smtClean="0"/>
              <a:t>Onlineformular gemeldet </a:t>
            </a:r>
            <a:r>
              <a:rPr lang="de-DE" dirty="0"/>
              <a:t>werden: </a:t>
            </a:r>
            <a:r>
              <a:rPr lang="de-DE" dirty="0">
                <a:hlinkClick r:id="rId2"/>
              </a:rPr>
              <a:t>https://erhebungsportal.estatistik.de/Erhebungsportal</a:t>
            </a:r>
            <a:r>
              <a:rPr lang="de-DE" dirty="0" smtClean="0">
                <a:hlinkClick r:id="rId2"/>
              </a:rPr>
              <a:t>/#</a:t>
            </a:r>
            <a:endParaRPr lang="de-DE" dirty="0" smtClean="0"/>
          </a:p>
          <a:p>
            <a:endParaRPr lang="de-DE" dirty="0"/>
          </a:p>
          <a:p>
            <a:r>
              <a:rPr lang="de-DE" dirty="0" smtClean="0"/>
              <a:t>- Voraussetzung </a:t>
            </a:r>
            <a:r>
              <a:rPr lang="de-DE" dirty="0"/>
              <a:t>für die Meldung ist die </a:t>
            </a:r>
            <a:r>
              <a:rPr lang="de-DE" b="1" dirty="0"/>
              <a:t>Registrierung als Berichtsstelle</a:t>
            </a:r>
            <a:endParaRPr lang="de-DE" dirty="0"/>
          </a:p>
          <a:p>
            <a:r>
              <a:rPr lang="de-DE" dirty="0"/>
              <a:t>→ Berichtstelle gemäß §1 Abs. 1 S. 3 </a:t>
            </a:r>
            <a:r>
              <a:rPr lang="de-DE" dirty="0" err="1" smtClean="0"/>
              <a:t>VergStatVO</a:t>
            </a:r>
            <a:r>
              <a:rPr lang="de-DE" dirty="0" smtClean="0"/>
              <a:t> ist </a:t>
            </a:r>
            <a:r>
              <a:rPr lang="de-DE" dirty="0"/>
              <a:t>eine Stelle, die Informationen über vergebene Aufträge/Konzessionen für Auftraggeber </a:t>
            </a:r>
            <a:r>
              <a:rPr lang="de-DE" dirty="0" smtClean="0"/>
              <a:t>meldet</a:t>
            </a:r>
          </a:p>
          <a:p>
            <a:endParaRPr lang="de-DE" dirty="0" smtClean="0"/>
          </a:p>
          <a:p>
            <a:r>
              <a:rPr lang="de-DE" dirty="0" smtClean="0"/>
              <a:t>Eine </a:t>
            </a:r>
            <a:r>
              <a:rPr lang="de-DE" dirty="0"/>
              <a:t>Registrierung ist für Sie </a:t>
            </a:r>
            <a:r>
              <a:rPr lang="de-DE" b="1" dirty="0"/>
              <a:t>nicht erforderlich</a:t>
            </a:r>
            <a:r>
              <a:rPr lang="de-DE" dirty="0" smtClean="0"/>
              <a:t>:</a:t>
            </a:r>
            <a:endParaRPr lang="de-DE" dirty="0"/>
          </a:p>
          <a:p>
            <a:r>
              <a:rPr lang="de-DE" dirty="0"/>
              <a:t>→ Vergabe über zentrale Beschaffungsstelle [diese ist bereits registriert]</a:t>
            </a:r>
          </a:p>
          <a:p>
            <a:r>
              <a:rPr lang="de-DE" dirty="0"/>
              <a:t>→ Nutzung des </a:t>
            </a:r>
            <a:r>
              <a:rPr lang="de-DE" b="1" dirty="0"/>
              <a:t>Vergabemanagers </a:t>
            </a:r>
            <a:r>
              <a:rPr lang="de-DE" dirty="0" smtClean="0"/>
              <a:t>[Registrierung und Meldung erfolgt </a:t>
            </a:r>
            <a:r>
              <a:rPr lang="de-DE" dirty="0"/>
              <a:t>zentral über </a:t>
            </a:r>
            <a:r>
              <a:rPr lang="de-DE" dirty="0" smtClean="0"/>
              <a:t>Zugang IB (Stadt Bremen), bzw. Magistrat </a:t>
            </a:r>
            <a:r>
              <a:rPr lang="de-DE" dirty="0"/>
              <a:t>(</a:t>
            </a:r>
            <a:r>
              <a:rPr lang="de-DE" dirty="0" smtClean="0"/>
              <a:t>Stadt Bremerhaven)]</a:t>
            </a:r>
            <a:endParaRPr lang="de-DE" dirty="0"/>
          </a:p>
          <a:p>
            <a:endParaRPr lang="de-DE" dirty="0"/>
          </a:p>
          <a:p>
            <a:endParaRPr lang="de-DE" dirty="0"/>
          </a:p>
        </p:txBody>
      </p:sp>
    </p:spTree>
    <p:extLst>
      <p:ext uri="{BB962C8B-B14F-4D97-AF65-F5344CB8AC3E}">
        <p14:creationId xmlns:p14="http://schemas.microsoft.com/office/powerpoint/2010/main" val="862892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a:xfrm>
            <a:off x="360000" y="1375200"/>
            <a:ext cx="7809215" cy="461665"/>
          </a:xfrm>
        </p:spPr>
        <p:txBody>
          <a:bodyPr/>
          <a:lstStyle/>
          <a:p>
            <a:r>
              <a:rPr lang="de-DE" sz="2400" dirty="0" smtClean="0"/>
              <a:t>Problem</a:t>
            </a:r>
            <a:endParaRPr lang="de-DE" sz="2400" dirty="0"/>
          </a:p>
        </p:txBody>
      </p:sp>
      <p:sp>
        <p:nvSpPr>
          <p:cNvPr id="9235" name="Textplatzhalter 9234"/>
          <p:cNvSpPr>
            <a:spLocks noGrp="1"/>
          </p:cNvSpPr>
          <p:nvPr>
            <p:ph type="body" sz="quarter" idx="11"/>
          </p:nvPr>
        </p:nvSpPr>
        <p:spPr>
          <a:xfrm>
            <a:off x="367199" y="424800"/>
            <a:ext cx="7077397" cy="523220"/>
          </a:xfrm>
        </p:spPr>
        <p:txBody>
          <a:bodyPr/>
          <a:lstStyle/>
          <a:p>
            <a:r>
              <a:rPr lang="de-DE" dirty="0"/>
              <a:t>1</a:t>
            </a:r>
            <a:r>
              <a:rPr lang="de-DE" dirty="0" smtClean="0"/>
              <a:t>. Umgang mit Stoffpreisänderungen</a:t>
            </a:r>
            <a:endParaRPr lang="de-DE" dirty="0"/>
          </a:p>
        </p:txBody>
      </p:sp>
      <p:sp>
        <p:nvSpPr>
          <p:cNvPr id="9236" name="Textplatzhalter 9235"/>
          <p:cNvSpPr>
            <a:spLocks noGrp="1"/>
          </p:cNvSpPr>
          <p:nvPr>
            <p:ph type="body" sz="quarter" idx="12"/>
          </p:nvPr>
        </p:nvSpPr>
        <p:spPr>
          <a:xfrm>
            <a:off x="360000" y="1663200"/>
            <a:ext cx="7809215" cy="3785652"/>
          </a:xfrm>
        </p:spPr>
        <p:txBody>
          <a:bodyPr/>
          <a:lstStyle/>
          <a:p>
            <a:pPr marL="342900" indent="-342900">
              <a:buFontTx/>
              <a:buChar char="-"/>
            </a:pPr>
            <a:endParaRPr lang="de-DE" sz="2000" dirty="0" smtClean="0">
              <a:sym typeface="Wingdings" panose="05000000000000000000" pitchFamily="2" charset="2"/>
            </a:endParaRPr>
          </a:p>
          <a:p>
            <a:pPr marL="342900" indent="-342900">
              <a:buFontTx/>
              <a:buChar char="-"/>
            </a:pPr>
            <a:r>
              <a:rPr lang="de-DE" sz="2000" dirty="0" smtClean="0">
                <a:sym typeface="Wingdings" panose="05000000000000000000" pitchFamily="2" charset="2"/>
              </a:rPr>
              <a:t>Stark </a:t>
            </a:r>
            <a:r>
              <a:rPr lang="de-DE" sz="2000" dirty="0" smtClean="0"/>
              <a:t>ansteigende </a:t>
            </a:r>
            <a:r>
              <a:rPr lang="de-DE" sz="2000" dirty="0"/>
              <a:t>Vorproduktpreise (teilweise über 60%) und </a:t>
            </a:r>
            <a:endParaRPr lang="de-DE" sz="2000" dirty="0" smtClean="0"/>
          </a:p>
          <a:p>
            <a:pPr marL="285750" indent="-285750">
              <a:buFontTx/>
              <a:buChar char="-"/>
            </a:pPr>
            <a:r>
              <a:rPr lang="de-DE" sz="2000" dirty="0" smtClean="0"/>
              <a:t>erhebliche </a:t>
            </a:r>
            <a:r>
              <a:rPr lang="de-DE" sz="2000" dirty="0"/>
              <a:t>Lieferengpässe. Von Mikrochips bis zu Aluminium, Stahl, Kunststoffen, Holz, </a:t>
            </a:r>
            <a:r>
              <a:rPr lang="de-DE" sz="2000" dirty="0" smtClean="0"/>
              <a:t>Verpackungsmaterial</a:t>
            </a:r>
            <a:endParaRPr lang="de-DE" sz="2000" dirty="0"/>
          </a:p>
          <a:p>
            <a:pPr marL="285750" indent="-285750">
              <a:buFontTx/>
              <a:buChar char="-"/>
            </a:pPr>
            <a:r>
              <a:rPr lang="de-DE" sz="2000" dirty="0" smtClean="0"/>
              <a:t>Verbände</a:t>
            </a:r>
            <a:r>
              <a:rPr lang="de-DE" sz="2000" dirty="0"/>
              <a:t>, Kammern und Einzelunternehmen berichten, dass Lieferanten </a:t>
            </a:r>
            <a:r>
              <a:rPr lang="de-DE" sz="2000" dirty="0" smtClean="0"/>
              <a:t> </a:t>
            </a:r>
            <a:r>
              <a:rPr lang="de-DE" sz="2000" dirty="0"/>
              <a:t>bestehende Rahmenverträge </a:t>
            </a:r>
            <a:r>
              <a:rPr lang="de-DE" sz="2000" dirty="0" smtClean="0"/>
              <a:t>nicht erfüllen </a:t>
            </a:r>
            <a:r>
              <a:rPr lang="de-DE" sz="2000" dirty="0"/>
              <a:t>können. Die Lieferzeiten sind von wenigen Tagen auf mehrere Wochen bis Monate angestiegen. </a:t>
            </a:r>
            <a:endParaRPr lang="de-DE" sz="2000" dirty="0" smtClean="0"/>
          </a:p>
          <a:p>
            <a:pPr marL="285750" indent="-285750">
              <a:buFontTx/>
              <a:buChar char="-"/>
            </a:pPr>
            <a:r>
              <a:rPr lang="de-DE" sz="2000" dirty="0" smtClean="0"/>
              <a:t>Unternehmen können Projekte </a:t>
            </a:r>
            <a:r>
              <a:rPr lang="de-DE" sz="2000" dirty="0"/>
              <a:t>und Aufträge nicht zuverlässig (im Zeitplan) abschließen und Neuaufträge nicht seriös kalkulieren. </a:t>
            </a:r>
          </a:p>
          <a:p>
            <a:pPr marL="285750" indent="-285750">
              <a:buFontTx/>
              <a:buChar char="-"/>
            </a:pPr>
            <a:r>
              <a:rPr lang="de-DE" sz="2000" dirty="0" smtClean="0"/>
              <a:t>Zeitpläne </a:t>
            </a:r>
            <a:r>
              <a:rPr lang="de-DE" sz="2000" dirty="0"/>
              <a:t>und Budgetrahmen öffentliche Aufträge </a:t>
            </a:r>
            <a:r>
              <a:rPr lang="de-DE" sz="2000" dirty="0" smtClean="0"/>
              <a:t>bedroht</a:t>
            </a:r>
            <a:endParaRPr lang="de-DE" sz="2000" dirty="0"/>
          </a:p>
        </p:txBody>
      </p:sp>
    </p:spTree>
    <p:extLst>
      <p:ext uri="{BB962C8B-B14F-4D97-AF65-F5344CB8AC3E}">
        <p14:creationId xmlns:p14="http://schemas.microsoft.com/office/powerpoint/2010/main" val="3642181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p:txBody>
          <a:bodyPr/>
          <a:lstStyle/>
          <a:p>
            <a:r>
              <a:rPr lang="de-DE" dirty="0" smtClean="0"/>
              <a:t>Erfahrungen</a:t>
            </a:r>
            <a:endParaRPr lang="de-DE" dirty="0"/>
          </a:p>
        </p:txBody>
      </p:sp>
      <p:sp>
        <p:nvSpPr>
          <p:cNvPr id="9235" name="Textplatzhalter 9234"/>
          <p:cNvSpPr>
            <a:spLocks noGrp="1"/>
          </p:cNvSpPr>
          <p:nvPr>
            <p:ph type="body" sz="quarter" idx="11"/>
          </p:nvPr>
        </p:nvSpPr>
        <p:spPr/>
        <p:txBody>
          <a:bodyPr/>
          <a:lstStyle/>
          <a:p>
            <a:r>
              <a:rPr lang="de-DE" dirty="0"/>
              <a:t>5.e</a:t>
            </a:r>
            <a:r>
              <a:rPr lang="de-DE"/>
              <a:t>. Vergabestatistik</a:t>
            </a:r>
            <a:endParaRPr lang="de-DE" dirty="0"/>
          </a:p>
        </p:txBody>
      </p:sp>
      <p:sp>
        <p:nvSpPr>
          <p:cNvPr id="9236" name="Textplatzhalter 9235"/>
          <p:cNvSpPr>
            <a:spLocks noGrp="1"/>
          </p:cNvSpPr>
          <p:nvPr>
            <p:ph type="body" sz="quarter" idx="12"/>
          </p:nvPr>
        </p:nvSpPr>
        <p:spPr>
          <a:xfrm>
            <a:off x="360000" y="1663200"/>
            <a:ext cx="7809215" cy="2252924"/>
          </a:xfrm>
        </p:spPr>
        <p:txBody>
          <a:bodyPr/>
          <a:lstStyle/>
          <a:p>
            <a:r>
              <a:rPr lang="de-DE" dirty="0"/>
              <a:t>Die Registrierung als Berichtsstelle ist unter folgendem Link möglich:</a:t>
            </a:r>
          </a:p>
          <a:p>
            <a:r>
              <a:rPr lang="de-DE" dirty="0">
                <a:hlinkClick r:id="rId2"/>
              </a:rPr>
              <a:t>https://</a:t>
            </a:r>
            <a:r>
              <a:rPr lang="de-DE" dirty="0" smtClean="0">
                <a:hlinkClick r:id="rId2"/>
              </a:rPr>
              <a:t>www-idev.destatis.de/idev/OnlineAnfrage?aktion=form_anzeigen&amp;statID=339&amp;amt=00&amp;bzr=2020#page2</a:t>
            </a:r>
            <a:endParaRPr lang="de-DE" dirty="0" smtClean="0"/>
          </a:p>
          <a:p>
            <a:endParaRPr lang="de-DE" dirty="0" smtClean="0"/>
          </a:p>
          <a:p>
            <a:r>
              <a:rPr lang="de-DE" dirty="0" smtClean="0"/>
              <a:t>Erfahrungen?</a:t>
            </a:r>
            <a:endParaRPr lang="de-DE" dirty="0"/>
          </a:p>
          <a:p>
            <a:endParaRPr lang="de-DE" dirty="0"/>
          </a:p>
        </p:txBody>
      </p:sp>
    </p:spTree>
    <p:extLst>
      <p:ext uri="{BB962C8B-B14F-4D97-AF65-F5344CB8AC3E}">
        <p14:creationId xmlns:p14="http://schemas.microsoft.com/office/powerpoint/2010/main" val="150166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a:xfrm>
            <a:off x="360000" y="1375200"/>
            <a:ext cx="7809215" cy="2363724"/>
          </a:xfrm>
        </p:spPr>
        <p:txBody>
          <a:bodyPr/>
          <a:lstStyle/>
          <a:p>
            <a:r>
              <a:rPr lang="de-DE" dirty="0" smtClean="0"/>
              <a:t>Mögliche Themen:</a:t>
            </a:r>
          </a:p>
          <a:p>
            <a:endParaRPr lang="de-DE" dirty="0"/>
          </a:p>
          <a:p>
            <a:pPr marL="285750" indent="-285750">
              <a:buFontTx/>
              <a:buChar char="-"/>
            </a:pPr>
            <a:r>
              <a:rPr lang="de-DE" b="0" dirty="0" smtClean="0"/>
              <a:t>Zulassung von Nebenangeboten</a:t>
            </a:r>
          </a:p>
          <a:p>
            <a:pPr marL="285750" indent="-285750">
              <a:buFontTx/>
              <a:buChar char="-"/>
            </a:pPr>
            <a:r>
              <a:rPr lang="de-DE" b="0" dirty="0" smtClean="0"/>
              <a:t>Formulieren von qualitativen </a:t>
            </a:r>
            <a:r>
              <a:rPr lang="de-DE" b="0" dirty="0"/>
              <a:t>Z</a:t>
            </a:r>
            <a:r>
              <a:rPr lang="de-DE" b="0" dirty="0" smtClean="0"/>
              <a:t>uschlagskriterien</a:t>
            </a:r>
          </a:p>
          <a:p>
            <a:pPr marL="285750" indent="-285750">
              <a:buFontTx/>
              <a:buChar char="-"/>
            </a:pPr>
            <a:r>
              <a:rPr lang="de-DE" b="0" dirty="0" smtClean="0"/>
              <a:t>Teilbereiche zur Selbstausführung vorgeben</a:t>
            </a:r>
          </a:p>
          <a:p>
            <a:pPr marL="285750" indent="-285750">
              <a:buFontTx/>
              <a:buChar char="-"/>
            </a:pPr>
            <a:r>
              <a:rPr lang="de-DE" b="0" dirty="0" smtClean="0"/>
              <a:t>Produktspezifische Ausschreibungen</a:t>
            </a:r>
            <a:endParaRPr lang="de-DE" dirty="0" smtClean="0"/>
          </a:p>
          <a:p>
            <a:endParaRPr lang="de-DE" dirty="0"/>
          </a:p>
        </p:txBody>
      </p:sp>
      <p:sp>
        <p:nvSpPr>
          <p:cNvPr id="9235" name="Textplatzhalter 9234"/>
          <p:cNvSpPr>
            <a:spLocks noGrp="1"/>
          </p:cNvSpPr>
          <p:nvPr>
            <p:ph type="body" sz="quarter" idx="11"/>
          </p:nvPr>
        </p:nvSpPr>
        <p:spPr/>
        <p:txBody>
          <a:bodyPr/>
          <a:lstStyle/>
          <a:p>
            <a:r>
              <a:rPr lang="de-DE" dirty="0" smtClean="0"/>
              <a:t>5.f. Partner für Pilotprojekte</a:t>
            </a:r>
            <a:endParaRPr lang="de-DE" dirty="0"/>
          </a:p>
        </p:txBody>
      </p:sp>
      <p:sp>
        <p:nvSpPr>
          <p:cNvPr id="9236" name="Textplatzhalter 9235"/>
          <p:cNvSpPr>
            <a:spLocks noGrp="1"/>
          </p:cNvSpPr>
          <p:nvPr>
            <p:ph type="body" sz="quarter" idx="12"/>
          </p:nvPr>
        </p:nvSpPr>
        <p:spPr>
          <a:xfrm>
            <a:off x="360000" y="1663200"/>
            <a:ext cx="7809215" cy="701731"/>
          </a:xfrm>
        </p:spPr>
        <p:txBody>
          <a:bodyPr/>
          <a:lstStyle/>
          <a:p>
            <a:endParaRPr lang="de-DE" dirty="0"/>
          </a:p>
          <a:p>
            <a:endParaRPr lang="de-DE" dirty="0"/>
          </a:p>
        </p:txBody>
      </p:sp>
    </p:spTree>
    <p:extLst>
      <p:ext uri="{BB962C8B-B14F-4D97-AF65-F5344CB8AC3E}">
        <p14:creationId xmlns:p14="http://schemas.microsoft.com/office/powerpoint/2010/main" val="2657817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a:xfrm>
            <a:off x="360000" y="1375200"/>
            <a:ext cx="7809215" cy="369332"/>
          </a:xfrm>
        </p:spPr>
        <p:txBody>
          <a:bodyPr/>
          <a:lstStyle/>
          <a:p>
            <a:r>
              <a:rPr lang="de-DE" dirty="0" smtClean="0"/>
              <a:t>Ein Präsenztermin im Herbst soll angeboten werden</a:t>
            </a:r>
          </a:p>
        </p:txBody>
      </p:sp>
      <p:sp>
        <p:nvSpPr>
          <p:cNvPr id="9235" name="Textplatzhalter 9234"/>
          <p:cNvSpPr>
            <a:spLocks noGrp="1"/>
          </p:cNvSpPr>
          <p:nvPr>
            <p:ph type="body" sz="quarter" idx="11"/>
          </p:nvPr>
        </p:nvSpPr>
        <p:spPr/>
        <p:txBody>
          <a:bodyPr/>
          <a:lstStyle/>
          <a:p>
            <a:r>
              <a:rPr lang="de-DE" dirty="0" smtClean="0"/>
              <a:t>5.g. AFZ Vergabeschulung</a:t>
            </a:r>
            <a:endParaRPr lang="de-DE" dirty="0"/>
          </a:p>
        </p:txBody>
      </p:sp>
      <p:sp>
        <p:nvSpPr>
          <p:cNvPr id="9236" name="Textplatzhalter 9235"/>
          <p:cNvSpPr>
            <a:spLocks noGrp="1"/>
          </p:cNvSpPr>
          <p:nvPr>
            <p:ph type="body" sz="quarter" idx="12"/>
          </p:nvPr>
        </p:nvSpPr>
        <p:spPr>
          <a:xfrm>
            <a:off x="360000" y="1663200"/>
            <a:ext cx="7809215" cy="701731"/>
          </a:xfrm>
        </p:spPr>
        <p:txBody>
          <a:bodyPr/>
          <a:lstStyle/>
          <a:p>
            <a:endParaRPr lang="de-DE" dirty="0"/>
          </a:p>
          <a:p>
            <a:endParaRPr lang="de-DE" dirty="0"/>
          </a:p>
        </p:txBody>
      </p:sp>
    </p:spTree>
    <p:extLst>
      <p:ext uri="{BB962C8B-B14F-4D97-AF65-F5344CB8AC3E}">
        <p14:creationId xmlns:p14="http://schemas.microsoft.com/office/powerpoint/2010/main" val="1760775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just">
              <a:defRPr/>
            </a:pPr>
            <a:r>
              <a:rPr lang="de-DE" sz="3200" dirty="0" smtClean="0">
                <a:latin typeface="Arial" panose="020B0604020202020204" pitchFamily="34" charset="0"/>
                <a:cs typeface="Arial" panose="020B0604020202020204" pitchFamily="34" charset="0"/>
              </a:rPr>
              <a:t>Ihre Fragen</a:t>
            </a:r>
            <a:endParaRPr lang="de-DE" dirty="0">
              <a:latin typeface="Arial" panose="020B0604020202020204" pitchFamily="34" charset="0"/>
              <a:ea typeface="ＭＳ Ｐゴシック" charset="0"/>
              <a:cs typeface="Arial" panose="020B0604020202020204" pitchFamily="34" charset="0"/>
            </a:endParaRPr>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87008" y="1844824"/>
            <a:ext cx="3437569" cy="377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183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just">
              <a:defRPr/>
            </a:pPr>
            <a:r>
              <a:rPr lang="de-DE" dirty="0" smtClean="0">
                <a:latin typeface="Arial" panose="020B0604020202020204" pitchFamily="34" charset="0"/>
                <a:cs typeface="Arial" panose="020B0604020202020204" pitchFamily="34" charset="0"/>
              </a:rPr>
              <a:t>Informationen und Kontakt</a:t>
            </a:r>
            <a:endParaRPr lang="de-DE" dirty="0">
              <a:latin typeface="Arial" panose="020B0604020202020204" pitchFamily="34" charset="0"/>
              <a:ea typeface="ＭＳ Ｐゴシック" charset="0"/>
              <a:cs typeface="Arial" panose="020B0604020202020204" pitchFamily="34" charset="0"/>
            </a:endParaRPr>
          </a:p>
        </p:txBody>
      </p:sp>
      <p:sp>
        <p:nvSpPr>
          <p:cNvPr id="3" name="Inhaltsplatzhalter 2"/>
          <p:cNvSpPr>
            <a:spLocks noGrp="1"/>
          </p:cNvSpPr>
          <p:nvPr>
            <p:ph idx="1"/>
          </p:nvPr>
        </p:nvSpPr>
        <p:spPr/>
        <p:txBody>
          <a:bodyPr/>
          <a:lstStyle/>
          <a:p>
            <a:pPr marL="0" indent="0">
              <a:defRPr/>
            </a:pPr>
            <a:r>
              <a:rPr lang="de-DE" sz="2400" dirty="0" smtClean="0">
                <a:latin typeface="Arial" panose="020B0604020202020204" pitchFamily="34" charset="0"/>
                <a:ea typeface="ＭＳ Ｐゴシック" charset="0"/>
                <a:cs typeface="Arial" panose="020B0604020202020204" pitchFamily="34" charset="0"/>
              </a:rPr>
              <a:t> Vielen </a:t>
            </a:r>
            <a:r>
              <a:rPr lang="de-DE" sz="2400" dirty="0">
                <a:latin typeface="Arial" panose="020B0604020202020204" pitchFamily="34" charset="0"/>
                <a:ea typeface="ＭＳ Ｐゴシック" charset="0"/>
                <a:cs typeface="Arial" panose="020B0604020202020204" pitchFamily="34" charset="0"/>
              </a:rPr>
              <a:t>Dank für Ihre Aufmerksamkeit!</a:t>
            </a:r>
          </a:p>
          <a:p>
            <a:pPr marL="0" indent="0">
              <a:defRPr/>
            </a:pPr>
            <a:endParaRPr lang="de-DE" sz="2400" dirty="0">
              <a:latin typeface="Arial" panose="020B0604020202020204" pitchFamily="34" charset="0"/>
              <a:ea typeface="ＭＳ Ｐゴシック" charset="0"/>
              <a:cs typeface="Arial" panose="020B0604020202020204" pitchFamily="34" charset="0"/>
            </a:endParaRPr>
          </a:p>
          <a:p>
            <a:pPr marL="0" indent="0">
              <a:defRPr/>
            </a:pPr>
            <a:r>
              <a:rPr lang="de-DE" sz="2400" b="0" dirty="0" smtClean="0">
                <a:latin typeface="Arial" panose="020B0604020202020204" pitchFamily="34" charset="0"/>
                <a:ea typeface="ＭＳ Ｐゴシック" charset="0"/>
                <a:cs typeface="Arial" panose="020B0604020202020204" pitchFamily="34" charset="0"/>
              </a:rPr>
              <a:t> Diese </a:t>
            </a:r>
            <a:r>
              <a:rPr lang="de-DE" sz="2400" b="0" dirty="0">
                <a:latin typeface="Arial" panose="020B0604020202020204" pitchFamily="34" charset="0"/>
                <a:ea typeface="ＭＳ Ｐゴシック" charset="0"/>
                <a:cs typeface="Arial" panose="020B0604020202020204" pitchFamily="34" charset="0"/>
              </a:rPr>
              <a:t>Präsentation und die Unterlagen der zSKS finden Sie unter</a:t>
            </a:r>
            <a:r>
              <a:rPr lang="de-DE" sz="2400" b="0" dirty="0" smtClean="0">
                <a:latin typeface="Arial" panose="020B0604020202020204" pitchFamily="34" charset="0"/>
                <a:ea typeface="ＭＳ Ｐゴシック" charset="0"/>
                <a:cs typeface="Arial" panose="020B0604020202020204" pitchFamily="34" charset="0"/>
              </a:rPr>
              <a:t>: </a:t>
            </a:r>
            <a:r>
              <a:rPr lang="de-DE" sz="2400" dirty="0" smtClean="0">
                <a:latin typeface="Arial" panose="020B0604020202020204" pitchFamily="34" charset="0"/>
                <a:ea typeface="ＭＳ Ｐゴシック" charset="0"/>
                <a:cs typeface="Arial" panose="020B0604020202020204" pitchFamily="34" charset="0"/>
                <a:hlinkClick r:id="rId2"/>
              </a:rPr>
              <a:t>https</a:t>
            </a:r>
            <a:r>
              <a:rPr lang="de-DE" sz="2400" dirty="0">
                <a:latin typeface="Arial" panose="020B0604020202020204" pitchFamily="34" charset="0"/>
                <a:ea typeface="ＭＳ Ｐゴシック" charset="0"/>
                <a:cs typeface="Arial" panose="020B0604020202020204" pitchFamily="34" charset="0"/>
                <a:hlinkClick r:id="rId2"/>
              </a:rPr>
              <a:t>://www.wirtschaft.bremen.de/info/zsks</a:t>
            </a:r>
            <a:endParaRPr lang="de-DE" sz="2400" dirty="0">
              <a:latin typeface="Arial" panose="020B0604020202020204" pitchFamily="34" charset="0"/>
              <a:ea typeface="ＭＳ Ｐゴシック" charset="0"/>
              <a:cs typeface="Arial" panose="020B0604020202020204" pitchFamily="34" charset="0"/>
            </a:endParaRPr>
          </a:p>
          <a:p>
            <a:pPr marL="0" indent="0">
              <a:defRPr/>
            </a:pPr>
            <a:endParaRPr lang="de-DE" sz="2400" dirty="0">
              <a:latin typeface="Arial" panose="020B0604020202020204" pitchFamily="34" charset="0"/>
              <a:ea typeface="ＭＳ Ｐゴシック" charset="0"/>
              <a:cs typeface="Arial" panose="020B0604020202020204" pitchFamily="34" charset="0"/>
            </a:endParaRPr>
          </a:p>
          <a:p>
            <a:pPr marL="0" indent="0">
              <a:defRPr/>
            </a:pPr>
            <a:r>
              <a:rPr lang="de-DE" sz="2400" b="0" dirty="0" smtClean="0">
                <a:latin typeface="Arial" panose="020B0604020202020204" pitchFamily="34" charset="0"/>
                <a:ea typeface="ＭＳ Ｐゴシック" charset="0"/>
                <a:cs typeface="Arial" panose="020B0604020202020204" pitchFamily="34" charset="0"/>
              </a:rPr>
              <a:t> Bei </a:t>
            </a:r>
            <a:r>
              <a:rPr lang="de-DE" sz="2400" b="0" dirty="0">
                <a:latin typeface="Arial" panose="020B0604020202020204" pitchFamily="34" charset="0"/>
                <a:ea typeface="ＭＳ Ｐゴシック" charset="0"/>
                <a:cs typeface="Arial" panose="020B0604020202020204" pitchFamily="34" charset="0"/>
              </a:rPr>
              <a:t>Fragen erreichen Sie die zSKS </a:t>
            </a:r>
            <a:r>
              <a:rPr lang="de-DE" sz="2400" b="0" dirty="0" smtClean="0">
                <a:latin typeface="Arial" panose="020B0604020202020204" pitchFamily="34" charset="0"/>
                <a:ea typeface="ＭＳ Ｐゴシック" charset="0"/>
                <a:cs typeface="Arial" panose="020B0604020202020204" pitchFamily="34" charset="0"/>
              </a:rPr>
              <a:t>unter: </a:t>
            </a:r>
            <a:r>
              <a:rPr lang="de-DE" sz="2400" dirty="0" smtClean="0">
                <a:latin typeface="Arial" panose="020B0604020202020204" pitchFamily="34" charset="0"/>
                <a:ea typeface="ＭＳ Ｐゴシック" charset="0"/>
                <a:cs typeface="Arial" panose="020B0604020202020204" pitchFamily="34" charset="0"/>
                <a:hlinkClick r:id="rId3"/>
              </a:rPr>
              <a:t>Vergabeservice@wah.bremen.de</a:t>
            </a:r>
            <a:r>
              <a:rPr lang="de-DE" sz="2400" dirty="0" smtClean="0">
                <a:latin typeface="Arial" panose="020B0604020202020204" pitchFamily="34" charset="0"/>
                <a:ea typeface="ＭＳ Ｐゴシック" charset="0"/>
                <a:cs typeface="Arial" panose="020B0604020202020204" pitchFamily="34" charset="0"/>
              </a:rPr>
              <a:t>  </a:t>
            </a:r>
          </a:p>
          <a:p>
            <a:pPr marL="0" indent="0">
              <a:defRPr/>
            </a:pPr>
            <a:endParaRPr lang="de-DE" sz="2400" dirty="0">
              <a:latin typeface="Arial" panose="020B0604020202020204" pitchFamily="34" charset="0"/>
              <a:ea typeface="ＭＳ Ｐゴシック" charset="0"/>
              <a:cs typeface="Arial" panose="020B0604020202020204" pitchFamily="34" charset="0"/>
            </a:endParaRPr>
          </a:p>
          <a:p>
            <a:pPr marL="0" indent="0"/>
            <a:r>
              <a:rPr lang="de-DE" sz="2400" b="0" dirty="0" smtClean="0">
                <a:latin typeface="Arial" panose="020B0604020202020204" pitchFamily="34" charset="0"/>
                <a:ea typeface="ＭＳ Ｐゴシック" charset="0"/>
                <a:cs typeface="Arial" panose="020B0604020202020204" pitchFamily="34" charset="0"/>
              </a:rPr>
              <a:t> Bei </a:t>
            </a:r>
            <a:r>
              <a:rPr lang="de-DE" sz="2400" b="0" dirty="0">
                <a:latin typeface="Arial" panose="020B0604020202020204" pitchFamily="34" charset="0"/>
                <a:ea typeface="ＭＳ Ｐゴシック" charset="0"/>
                <a:cs typeface="Arial" panose="020B0604020202020204" pitchFamily="34" charset="0"/>
              </a:rPr>
              <a:t>Fragen </a:t>
            </a:r>
            <a:r>
              <a:rPr lang="de-DE" sz="2400" b="0" dirty="0" smtClean="0">
                <a:latin typeface="Arial" panose="020B0604020202020204" pitchFamily="34" charset="0"/>
                <a:ea typeface="ＭＳ Ｐゴシック" charset="0"/>
                <a:cs typeface="Arial" panose="020B0604020202020204" pitchFamily="34" charset="0"/>
              </a:rPr>
              <a:t>erreichen </a:t>
            </a:r>
            <a:r>
              <a:rPr lang="de-DE" sz="2400" b="0" dirty="0">
                <a:latin typeface="Arial" panose="020B0604020202020204" pitchFamily="34" charset="0"/>
                <a:ea typeface="ＭＳ Ｐゴシック" charset="0"/>
                <a:cs typeface="Arial" panose="020B0604020202020204" pitchFamily="34" charset="0"/>
              </a:rPr>
              <a:t>Sie die </a:t>
            </a:r>
            <a:r>
              <a:rPr lang="de-DE" sz="2400" b="0" dirty="0" err="1" smtClean="0">
                <a:latin typeface="Arial" panose="020B0604020202020204" pitchFamily="34" charset="0"/>
                <a:ea typeface="ＭＳ Ｐゴシック" charset="0"/>
                <a:cs typeface="Arial" panose="020B0604020202020204" pitchFamily="34" charset="0"/>
              </a:rPr>
              <a:t>Soko</a:t>
            </a:r>
            <a:r>
              <a:rPr lang="de-DE" sz="2400" dirty="0" err="1" smtClean="0">
                <a:latin typeface="Arial" panose="020B0604020202020204" pitchFamily="34" charset="0"/>
                <a:ea typeface="ＭＳ Ｐゴシック" charset="0"/>
                <a:cs typeface="Arial" panose="020B0604020202020204" pitchFamily="34" charset="0"/>
              </a:rPr>
              <a:t>M</a:t>
            </a:r>
            <a:r>
              <a:rPr lang="de-DE" sz="2400" dirty="0" smtClean="0">
                <a:latin typeface="Arial" panose="020B0604020202020204" pitchFamily="34" charset="0"/>
                <a:ea typeface="ＭＳ Ｐゴシック" charset="0"/>
                <a:cs typeface="Arial" panose="020B0604020202020204" pitchFamily="34" charset="0"/>
              </a:rPr>
              <a:t> </a:t>
            </a:r>
            <a:r>
              <a:rPr lang="de-DE" sz="2400" b="0" dirty="0" smtClean="0">
                <a:latin typeface="Arial" panose="020B0604020202020204" pitchFamily="34" charset="0"/>
                <a:ea typeface="ＭＳ Ｐゴシック" charset="0"/>
                <a:cs typeface="Arial" panose="020B0604020202020204" pitchFamily="34" charset="0"/>
              </a:rPr>
              <a:t>unter: </a:t>
            </a:r>
            <a:r>
              <a:rPr lang="de-DE" sz="2400" dirty="0" smtClean="0">
                <a:latin typeface="Arial" panose="020B0604020202020204" pitchFamily="34" charset="0"/>
                <a:cs typeface="Arial" panose="020B0604020202020204" pitchFamily="34" charset="0"/>
                <a:hlinkClick r:id="rId4"/>
              </a:rPr>
              <a:t>sokom@wah.bremen.de</a:t>
            </a:r>
            <a:r>
              <a:rPr lang="de-DE" sz="2400" dirty="0" smtClean="0">
                <a:latin typeface="Arial" panose="020B0604020202020204" pitchFamily="34" charset="0"/>
                <a:cs typeface="Arial" panose="020B0604020202020204" pitchFamily="34" charset="0"/>
              </a:rPr>
              <a:t> </a:t>
            </a:r>
          </a:p>
          <a:p>
            <a:endParaRPr lang="de-DE" dirty="0"/>
          </a:p>
          <a:p>
            <a:endParaRPr lang="de-DE" dirty="0"/>
          </a:p>
        </p:txBody>
      </p:sp>
    </p:spTree>
    <p:extLst>
      <p:ext uri="{BB962C8B-B14F-4D97-AF65-F5344CB8AC3E}">
        <p14:creationId xmlns:p14="http://schemas.microsoft.com/office/powerpoint/2010/main" val="273346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just">
              <a:defRPr/>
            </a:pPr>
            <a:r>
              <a:rPr lang="de-DE" dirty="0" smtClean="0">
                <a:latin typeface="Arial" panose="020B0604020202020204" pitchFamily="34" charset="0"/>
                <a:ea typeface="ＭＳ Ｐゴシック" charset="0"/>
                <a:cs typeface="Arial" panose="020B0604020202020204" pitchFamily="34" charset="0"/>
              </a:rPr>
              <a:t>Ansprechpartner</a:t>
            </a:r>
            <a:endParaRPr lang="de-DE" dirty="0">
              <a:latin typeface="Arial" panose="020B0604020202020204" pitchFamily="34" charset="0"/>
              <a:ea typeface="ＭＳ Ｐゴシック" charset="0"/>
              <a:cs typeface="Arial" panose="020B0604020202020204" pitchFamily="34" charset="0"/>
            </a:endParaRPr>
          </a:p>
        </p:txBody>
      </p:sp>
      <p:sp>
        <p:nvSpPr>
          <p:cNvPr id="3" name="Inhaltsplatzhalter 2"/>
          <p:cNvSpPr>
            <a:spLocks noGrp="1"/>
          </p:cNvSpPr>
          <p:nvPr>
            <p:ph idx="1"/>
          </p:nvPr>
        </p:nvSpPr>
        <p:spPr/>
        <p:txBody>
          <a:bodyPr/>
          <a:lstStyle/>
          <a:p>
            <a:endParaRPr lang="de-DE" dirty="0"/>
          </a:p>
          <a:p>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096375714"/>
              </p:ext>
            </p:extLst>
          </p:nvPr>
        </p:nvGraphicFramePr>
        <p:xfrm>
          <a:off x="539553" y="1412775"/>
          <a:ext cx="8136904" cy="2602910"/>
        </p:xfrm>
        <a:graphic>
          <a:graphicData uri="http://schemas.openxmlformats.org/drawingml/2006/table">
            <a:tbl>
              <a:tblPr firstRow="1" bandRow="1">
                <a:tableStyleId>{5C22544A-7EE6-4342-B048-85BDC9FD1C3A}</a:tableStyleId>
              </a:tblPr>
              <a:tblGrid>
                <a:gridCol w="3269292">
                  <a:extLst>
                    <a:ext uri="{9D8B030D-6E8A-4147-A177-3AD203B41FA5}">
                      <a16:colId xmlns:a16="http://schemas.microsoft.com/office/drawing/2014/main" val="682528511"/>
                    </a:ext>
                  </a:extLst>
                </a:gridCol>
                <a:gridCol w="2906037">
                  <a:extLst>
                    <a:ext uri="{9D8B030D-6E8A-4147-A177-3AD203B41FA5}">
                      <a16:colId xmlns:a16="http://schemas.microsoft.com/office/drawing/2014/main" val="1192446480"/>
                    </a:ext>
                  </a:extLst>
                </a:gridCol>
                <a:gridCol w="1961575">
                  <a:extLst>
                    <a:ext uri="{9D8B030D-6E8A-4147-A177-3AD203B41FA5}">
                      <a16:colId xmlns:a16="http://schemas.microsoft.com/office/drawing/2014/main" val="1948544829"/>
                    </a:ext>
                  </a:extLst>
                </a:gridCol>
              </a:tblGrid>
              <a:tr h="360041">
                <a:tc>
                  <a:txBody>
                    <a:bodyPr/>
                    <a:lstStyle/>
                    <a:p>
                      <a:r>
                        <a:rPr lang="de-DE" dirty="0" smtClean="0">
                          <a:latin typeface="Arial" panose="020B0604020202020204" pitchFamily="34" charset="0"/>
                          <a:cs typeface="Arial" panose="020B0604020202020204" pitchFamily="34" charset="0"/>
                        </a:rPr>
                        <a:t>Organisationseinheit</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Name</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Telefon</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31780386"/>
                  </a:ext>
                </a:extLst>
              </a:tr>
              <a:tr h="371347">
                <a:tc>
                  <a:txBody>
                    <a:bodyPr/>
                    <a:lstStyle/>
                    <a:p>
                      <a:r>
                        <a:rPr lang="de-DE" dirty="0" smtClean="0">
                          <a:latin typeface="Arial" panose="020B0604020202020204" pitchFamily="34" charset="0"/>
                          <a:cs typeface="Arial" panose="020B0604020202020204" pitchFamily="34" charset="0"/>
                        </a:rPr>
                        <a:t>Leitung zSKS</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Janine Lamot</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361 – 10137</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93168167"/>
                  </a:ext>
                </a:extLst>
              </a:tr>
              <a:tr h="371347">
                <a:tc rowSpan="3">
                  <a:txBody>
                    <a:bodyPr/>
                    <a:lstStyle/>
                    <a:p>
                      <a:pPr algn="l"/>
                      <a:r>
                        <a:rPr lang="de-DE" dirty="0" smtClean="0">
                          <a:latin typeface="Arial" panose="020B0604020202020204" pitchFamily="34" charset="0"/>
                          <a:cs typeface="Arial" panose="020B0604020202020204" pitchFamily="34" charset="0"/>
                        </a:rPr>
                        <a:t>Mitarbeiter*innen</a:t>
                      </a:r>
                      <a:r>
                        <a:rPr lang="de-DE" baseline="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zSKS</a:t>
                      </a:r>
                    </a:p>
                    <a:p>
                      <a:pPr algn="l"/>
                      <a:r>
                        <a:rPr lang="de-DE" dirty="0" smtClean="0">
                          <a:latin typeface="Arial" panose="020B0604020202020204" pitchFamily="34" charset="0"/>
                          <a:cs typeface="Arial" panose="020B0604020202020204" pitchFamily="34" charset="0"/>
                          <a:hlinkClick r:id="rId2"/>
                        </a:rPr>
                        <a:t>vergabeservice@wae.bremen.de</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Urs Pochciol</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361 – 89240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1685669"/>
                  </a:ext>
                </a:extLst>
              </a:tr>
              <a:tr h="371347">
                <a:tc vMerge="1">
                  <a:txBody>
                    <a:bodyPr/>
                    <a:lstStyle/>
                    <a:p>
                      <a:endParaRPr lang="de-DE" dirty="0"/>
                    </a:p>
                  </a:txBody>
                  <a:tcPr/>
                </a:tc>
                <a:tc>
                  <a:txBody>
                    <a:bodyPr/>
                    <a:lstStyle/>
                    <a:p>
                      <a:r>
                        <a:rPr lang="de-DE" dirty="0" smtClean="0">
                          <a:latin typeface="Arial" panose="020B0604020202020204" pitchFamily="34" charset="0"/>
                          <a:cs typeface="Arial" panose="020B0604020202020204" pitchFamily="34" charset="0"/>
                        </a:rPr>
                        <a:t>Inga Sonnenberg</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361 – 54010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1500732"/>
                  </a:ext>
                </a:extLst>
              </a:tr>
              <a:tr h="380415">
                <a:tc vMerge="1">
                  <a:txBody>
                    <a:bodyPr/>
                    <a:lstStyle/>
                    <a:p>
                      <a:endParaRPr lang="de-DE" dirty="0"/>
                    </a:p>
                  </a:txBody>
                  <a:tcPr/>
                </a:tc>
                <a:tc>
                  <a:txBody>
                    <a:bodyPr/>
                    <a:lstStyle/>
                    <a:p>
                      <a:r>
                        <a:rPr lang="de-DE" dirty="0" smtClean="0">
                          <a:latin typeface="Arial" panose="020B0604020202020204" pitchFamily="34" charset="0"/>
                          <a:cs typeface="Arial" panose="020B0604020202020204" pitchFamily="34" charset="0"/>
                        </a:rPr>
                        <a:t>Johanna</a:t>
                      </a:r>
                      <a:r>
                        <a:rPr lang="de-DE" baseline="0" dirty="0" smtClean="0">
                          <a:latin typeface="Arial" panose="020B0604020202020204" pitchFamily="34" charset="0"/>
                          <a:cs typeface="Arial" panose="020B0604020202020204" pitchFamily="34" charset="0"/>
                        </a:rPr>
                        <a:t> Wallenhorst</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361 – 35367</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7048090"/>
                  </a:ext>
                </a:extLst>
              </a:tr>
              <a:tr h="371347">
                <a:tc rowSpan="2">
                  <a:txBody>
                    <a:bodyPr/>
                    <a:lstStyle/>
                    <a:p>
                      <a:r>
                        <a:rPr lang="de-DE" dirty="0" smtClean="0">
                          <a:latin typeface="Arial" panose="020B0604020202020204" pitchFamily="34" charset="0"/>
                          <a:cs typeface="Arial" panose="020B0604020202020204" pitchFamily="34" charset="0"/>
                        </a:rPr>
                        <a:t>Mitarbeiter*innen</a:t>
                      </a:r>
                      <a:r>
                        <a:rPr lang="de-DE" baseline="0"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SokoM</a:t>
                      </a:r>
                      <a:endParaRPr lang="de-DE" dirty="0" smtClean="0">
                        <a:latin typeface="Arial" panose="020B0604020202020204" pitchFamily="34" charset="0"/>
                        <a:cs typeface="Arial" panose="020B0604020202020204" pitchFamily="34" charset="0"/>
                      </a:endParaRPr>
                    </a:p>
                    <a:p>
                      <a:r>
                        <a:rPr lang="de-DE" smtClean="0">
                          <a:latin typeface="Arial" panose="020B0604020202020204" pitchFamily="34" charset="0"/>
                          <a:cs typeface="Arial" panose="020B0604020202020204" pitchFamily="34" charset="0"/>
                          <a:hlinkClick r:id="rId3"/>
                        </a:rPr>
                        <a:t>sokom@wae.bremen.de</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Julius Walther</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361 – 15643</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3640349"/>
                  </a:ext>
                </a:extLst>
              </a:tr>
              <a:tr h="371347">
                <a:tc vMerge="1">
                  <a:txBody>
                    <a:bodyPr/>
                    <a:lstStyle/>
                    <a:p>
                      <a:endParaRPr lang="de-DE" dirty="0"/>
                    </a:p>
                  </a:txBody>
                  <a:tcPr/>
                </a:tc>
                <a:tc>
                  <a:txBody>
                    <a:bodyPr/>
                    <a:lstStyle/>
                    <a:p>
                      <a:r>
                        <a:rPr lang="de-DE" dirty="0" smtClean="0">
                          <a:latin typeface="Arial" panose="020B0604020202020204" pitchFamily="34" charset="0"/>
                          <a:cs typeface="Arial" panose="020B0604020202020204" pitchFamily="34" charset="0"/>
                        </a:rPr>
                        <a:t>Lilija Schmidt</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361 – 8834</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0836004"/>
                  </a:ext>
                </a:extLst>
              </a:tr>
            </a:tbl>
          </a:graphicData>
        </a:graphic>
      </p:graphicFrame>
    </p:spTree>
    <p:extLst>
      <p:ext uri="{BB962C8B-B14F-4D97-AF65-F5344CB8AC3E}">
        <p14:creationId xmlns:p14="http://schemas.microsoft.com/office/powerpoint/2010/main" val="43922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a:xfrm>
            <a:off x="360000" y="1375200"/>
            <a:ext cx="7809215" cy="461665"/>
          </a:xfrm>
        </p:spPr>
        <p:txBody>
          <a:bodyPr/>
          <a:lstStyle/>
          <a:p>
            <a:r>
              <a:rPr lang="de-DE" sz="2400" dirty="0" smtClean="0"/>
              <a:t>Konstellationen</a:t>
            </a:r>
            <a:endParaRPr lang="de-DE" sz="2400" dirty="0"/>
          </a:p>
        </p:txBody>
      </p:sp>
      <p:sp>
        <p:nvSpPr>
          <p:cNvPr id="9235" name="Textplatzhalter 9234"/>
          <p:cNvSpPr>
            <a:spLocks noGrp="1"/>
          </p:cNvSpPr>
          <p:nvPr>
            <p:ph type="body" sz="quarter" idx="11"/>
          </p:nvPr>
        </p:nvSpPr>
        <p:spPr>
          <a:xfrm>
            <a:off x="367199" y="424800"/>
            <a:ext cx="7077397" cy="523220"/>
          </a:xfrm>
        </p:spPr>
        <p:txBody>
          <a:bodyPr/>
          <a:lstStyle/>
          <a:p>
            <a:r>
              <a:rPr lang="de-DE" dirty="0"/>
              <a:t>1</a:t>
            </a:r>
            <a:r>
              <a:rPr lang="de-DE" dirty="0" smtClean="0"/>
              <a:t>. Umgang mit Stoffpreisänderungen</a:t>
            </a:r>
            <a:endParaRPr lang="de-DE" dirty="0"/>
          </a:p>
        </p:txBody>
      </p:sp>
      <p:sp>
        <p:nvSpPr>
          <p:cNvPr id="9236" name="Textplatzhalter 9235"/>
          <p:cNvSpPr>
            <a:spLocks noGrp="1"/>
          </p:cNvSpPr>
          <p:nvPr>
            <p:ph type="body" sz="quarter" idx="12"/>
          </p:nvPr>
        </p:nvSpPr>
        <p:spPr>
          <a:xfrm>
            <a:off x="360000" y="1663200"/>
            <a:ext cx="7809215" cy="5244513"/>
          </a:xfrm>
        </p:spPr>
        <p:txBody>
          <a:bodyPr/>
          <a:lstStyle/>
          <a:p>
            <a:pPr marL="342900" indent="-342900">
              <a:buFont typeface="+mj-lt"/>
              <a:buAutoNum type="arabicPeriod"/>
            </a:pPr>
            <a:endParaRPr lang="de-DE" sz="2400" dirty="0" smtClean="0">
              <a:sym typeface="Wingdings" panose="05000000000000000000" pitchFamily="2" charset="2"/>
            </a:endParaRPr>
          </a:p>
          <a:p>
            <a:pPr marL="457200" indent="-457200">
              <a:buFont typeface="+mj-lt"/>
              <a:buAutoNum type="alphaLcPeriod"/>
            </a:pPr>
            <a:r>
              <a:rPr lang="de-DE" sz="2400" dirty="0" smtClean="0">
                <a:sym typeface="Wingdings" panose="05000000000000000000" pitchFamily="2" charset="2"/>
              </a:rPr>
              <a:t>Neue Verfahren</a:t>
            </a:r>
          </a:p>
          <a:p>
            <a:pPr marL="457200" indent="-457200">
              <a:buFont typeface="+mj-lt"/>
              <a:buAutoNum type="alphaLcPeriod"/>
            </a:pPr>
            <a:r>
              <a:rPr lang="de-DE" sz="2400" dirty="0" smtClean="0">
                <a:sym typeface="Wingdings" panose="05000000000000000000" pitchFamily="2" charset="2"/>
              </a:rPr>
              <a:t>Laufende Verfahren</a:t>
            </a:r>
          </a:p>
          <a:p>
            <a:pPr marL="457200" indent="-457200">
              <a:buFont typeface="+mj-lt"/>
              <a:buAutoNum type="alphaLcPeriod"/>
            </a:pPr>
            <a:r>
              <a:rPr lang="de-DE" sz="2400" dirty="0" smtClean="0">
                <a:sym typeface="Wingdings" panose="05000000000000000000" pitchFamily="2" charset="2"/>
              </a:rPr>
              <a:t>Bestehende Verträge</a:t>
            </a:r>
          </a:p>
          <a:p>
            <a:pPr marL="342900" indent="-342900">
              <a:buFont typeface="+mj-lt"/>
              <a:buAutoNum type="arabicPeriod"/>
            </a:pPr>
            <a:endParaRPr lang="de-DE" sz="2400" dirty="0">
              <a:sym typeface="Wingdings" panose="05000000000000000000" pitchFamily="2" charset="2"/>
            </a:endParaRPr>
          </a:p>
          <a:p>
            <a:pPr marL="285750" indent="-285750">
              <a:buFontTx/>
              <a:buChar char="-"/>
            </a:pPr>
            <a:r>
              <a:rPr lang="de-DE" dirty="0" smtClean="0"/>
              <a:t>Bei Vorgehen ist jeweils zu berücksichtigen und abzuwägen, ob ausreichende Finanzmittel und Zeiträume für den jeweiligen Auftrag, </a:t>
            </a:r>
            <a:r>
              <a:rPr lang="de-DE" dirty="0"/>
              <a:t>bzw. </a:t>
            </a:r>
            <a:r>
              <a:rPr lang="de-DE" dirty="0" smtClean="0"/>
              <a:t>das dahinterstehende Vorhaben zur Verfügung stehen </a:t>
            </a:r>
          </a:p>
          <a:p>
            <a:pPr marL="285750" indent="-285750">
              <a:buFontTx/>
              <a:buChar char="-"/>
            </a:pPr>
            <a:r>
              <a:rPr lang="de-DE" dirty="0" smtClean="0"/>
              <a:t>Soll von der Aufnahme von Stoffpreisgleitklauseln, Verlängerung von Vertragsfristen oder Verzicht auf Vertragsstrafen trotz Erforderlichkeit abgesehen werden, ist eine </a:t>
            </a:r>
            <a:r>
              <a:rPr lang="de-DE" dirty="0"/>
              <a:t>solche </a:t>
            </a:r>
            <a:r>
              <a:rPr lang="de-DE" dirty="0" smtClean="0"/>
              <a:t>Entscheidung stets begründet zu dokumentieren</a:t>
            </a:r>
            <a:endParaRPr lang="de-DE" dirty="0"/>
          </a:p>
          <a:p>
            <a:endParaRPr lang="de-DE" sz="2400" dirty="0" smtClean="0">
              <a:sym typeface="Wingdings" panose="05000000000000000000" pitchFamily="2" charset="2"/>
            </a:endParaRPr>
          </a:p>
          <a:p>
            <a:pPr marL="1257300" lvl="1" indent="-514350">
              <a:buFont typeface="+mj-lt"/>
              <a:buAutoNum type="alphaLcPeriod"/>
            </a:pPr>
            <a:endParaRPr lang="de-DE" dirty="0" smtClean="0">
              <a:sym typeface="Wingdings" panose="05000000000000000000" pitchFamily="2" charset="2"/>
            </a:endParaRPr>
          </a:p>
        </p:txBody>
      </p:sp>
    </p:spTree>
    <p:extLst>
      <p:ext uri="{BB962C8B-B14F-4D97-AF65-F5344CB8AC3E}">
        <p14:creationId xmlns:p14="http://schemas.microsoft.com/office/powerpoint/2010/main" val="3871607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a:xfrm>
            <a:off x="360000" y="1375200"/>
            <a:ext cx="7809215" cy="461665"/>
          </a:xfrm>
        </p:spPr>
        <p:txBody>
          <a:bodyPr/>
          <a:lstStyle/>
          <a:p>
            <a:r>
              <a:rPr lang="de-DE" sz="2400" dirty="0"/>
              <a:t>a</a:t>
            </a:r>
            <a:r>
              <a:rPr lang="de-DE" sz="2400" dirty="0" smtClean="0"/>
              <a:t>. Neue Verfahren</a:t>
            </a:r>
            <a:endParaRPr lang="de-DE" sz="2400" dirty="0"/>
          </a:p>
        </p:txBody>
      </p:sp>
      <p:sp>
        <p:nvSpPr>
          <p:cNvPr id="9235" name="Textplatzhalter 9234"/>
          <p:cNvSpPr>
            <a:spLocks noGrp="1"/>
          </p:cNvSpPr>
          <p:nvPr>
            <p:ph type="body" sz="quarter" idx="11"/>
          </p:nvPr>
        </p:nvSpPr>
        <p:spPr>
          <a:xfrm>
            <a:off x="367199" y="424800"/>
            <a:ext cx="7077397" cy="523220"/>
          </a:xfrm>
        </p:spPr>
        <p:txBody>
          <a:bodyPr/>
          <a:lstStyle/>
          <a:p>
            <a:r>
              <a:rPr lang="de-DE" dirty="0"/>
              <a:t>1</a:t>
            </a:r>
            <a:r>
              <a:rPr lang="de-DE" dirty="0" smtClean="0"/>
              <a:t>. Umgang mit Stoffpreisänderungen</a:t>
            </a:r>
            <a:endParaRPr lang="de-DE" dirty="0"/>
          </a:p>
        </p:txBody>
      </p:sp>
      <p:sp>
        <p:nvSpPr>
          <p:cNvPr id="9236" name="Textplatzhalter 9235"/>
          <p:cNvSpPr>
            <a:spLocks noGrp="1"/>
          </p:cNvSpPr>
          <p:nvPr>
            <p:ph type="body" sz="quarter" idx="12"/>
          </p:nvPr>
        </p:nvSpPr>
        <p:spPr>
          <a:xfrm>
            <a:off x="360000" y="1663200"/>
            <a:ext cx="7809215" cy="4468916"/>
          </a:xfrm>
        </p:spPr>
        <p:txBody>
          <a:bodyPr/>
          <a:lstStyle/>
          <a:p>
            <a:pPr marL="285750" lvl="0" indent="-285750">
              <a:buFontTx/>
              <a:buChar char="-"/>
            </a:pPr>
            <a:endParaRPr lang="de-DE" dirty="0" smtClean="0"/>
          </a:p>
          <a:p>
            <a:pPr marL="285750" lvl="0" indent="-285750">
              <a:buFontTx/>
              <a:buChar char="-"/>
            </a:pPr>
            <a:r>
              <a:rPr lang="de-DE" dirty="0" smtClean="0"/>
              <a:t>Prüfen ob Voraussetzungen für Stoffpreisgleitklausel vorliegen</a:t>
            </a:r>
          </a:p>
          <a:p>
            <a:pPr marL="285750" lvl="0" indent="-285750">
              <a:buFontTx/>
              <a:buChar char="-"/>
            </a:pPr>
            <a:r>
              <a:rPr lang="de-DE" dirty="0" smtClean="0"/>
              <a:t>Bezugspunkt: existiert ein </a:t>
            </a:r>
            <a:r>
              <a:rPr lang="de-DE" dirty="0"/>
              <a:t>Baustoffindex des Statistischen Bundesamtes </a:t>
            </a:r>
            <a:r>
              <a:rPr lang="de-DE" dirty="0" smtClean="0"/>
              <a:t>und weist dieser Preissprünge </a:t>
            </a:r>
            <a:r>
              <a:rPr lang="de-DE" dirty="0"/>
              <a:t>von mehreren Indexpunkten pro Monat </a:t>
            </a:r>
            <a:r>
              <a:rPr lang="de-DE" dirty="0" smtClean="0"/>
              <a:t>aus?</a:t>
            </a:r>
            <a:endParaRPr lang="de-DE" dirty="0"/>
          </a:p>
          <a:p>
            <a:pPr marL="285750" lvl="0" indent="-285750">
              <a:buFontTx/>
              <a:buChar char="-"/>
            </a:pPr>
            <a:r>
              <a:rPr lang="de-DE" dirty="0" smtClean="0"/>
              <a:t>Verwendung </a:t>
            </a:r>
            <a:r>
              <a:rPr lang="de-DE" dirty="0"/>
              <a:t>des vom Bund vorgesehenen Formblattes für die Vereinbarung von </a:t>
            </a:r>
            <a:r>
              <a:rPr lang="de-DE" dirty="0" smtClean="0"/>
              <a:t>Stoffpreisgleitklauseln 225, bzw. 141</a:t>
            </a:r>
          </a:p>
          <a:p>
            <a:pPr marL="285750" lvl="0" indent="-285750">
              <a:buFontTx/>
              <a:buChar char="-"/>
            </a:pPr>
            <a:r>
              <a:rPr lang="de-DE" dirty="0" smtClean="0"/>
              <a:t>Alle betroffenen Stoffe sind mit Ordnungsziffer </a:t>
            </a:r>
            <a:r>
              <a:rPr lang="de-DE" dirty="0"/>
              <a:t>(</a:t>
            </a:r>
            <a:r>
              <a:rPr lang="de-DE" dirty="0" smtClean="0"/>
              <a:t>LV-Position), </a:t>
            </a:r>
            <a:r>
              <a:rPr lang="de-DE" dirty="0"/>
              <a:t>der entsprechenden GP-Nummer, einem Basiswert 1 inkl. Zeitpunkt seiner Ermittlung und der jeweilige Abrechnungszeitpunkt einzutragen.</a:t>
            </a:r>
          </a:p>
          <a:p>
            <a:pPr marL="285750" lvl="0" indent="-285750">
              <a:buFontTx/>
              <a:buChar char="-"/>
            </a:pPr>
            <a:r>
              <a:rPr lang="de-DE" dirty="0" smtClean="0"/>
              <a:t>Zur Sicherstellung des Wettbewerbs soweit </a:t>
            </a:r>
            <a:r>
              <a:rPr lang="de-DE" dirty="0"/>
              <a:t>terminlich möglich, Vereinbarung von Vertragsfristen, die die Lieferengpässe </a:t>
            </a:r>
            <a:r>
              <a:rPr lang="de-DE" dirty="0" smtClean="0"/>
              <a:t>berücksichtigen und</a:t>
            </a:r>
          </a:p>
          <a:p>
            <a:pPr marL="285750" lvl="0" indent="-285750">
              <a:buFontTx/>
              <a:buChar char="-"/>
            </a:pPr>
            <a:r>
              <a:rPr lang="de-DE" dirty="0" smtClean="0"/>
              <a:t>Vorsehen </a:t>
            </a:r>
            <a:r>
              <a:rPr lang="de-DE" dirty="0"/>
              <a:t>von darauf bezogenen Vertragsstrafen nur im begründeten </a:t>
            </a:r>
            <a:r>
              <a:rPr lang="de-DE" dirty="0" smtClean="0"/>
              <a:t>Ausnahmefall</a:t>
            </a:r>
            <a:endParaRPr lang="de-DE" dirty="0"/>
          </a:p>
          <a:p>
            <a:pPr marL="342900" indent="-342900">
              <a:buFont typeface="+mj-lt"/>
              <a:buAutoNum type="arabicPeriod"/>
            </a:pPr>
            <a:endParaRPr lang="de-DE" sz="2400" dirty="0" smtClean="0">
              <a:sym typeface="Wingdings" panose="05000000000000000000" pitchFamily="2" charset="2"/>
            </a:endParaRPr>
          </a:p>
        </p:txBody>
      </p:sp>
    </p:spTree>
    <p:extLst>
      <p:ext uri="{BB962C8B-B14F-4D97-AF65-F5344CB8AC3E}">
        <p14:creationId xmlns:p14="http://schemas.microsoft.com/office/powerpoint/2010/main" val="209651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a:xfrm>
            <a:off x="360000" y="1375200"/>
            <a:ext cx="7809215" cy="461665"/>
          </a:xfrm>
        </p:spPr>
        <p:txBody>
          <a:bodyPr/>
          <a:lstStyle/>
          <a:p>
            <a:r>
              <a:rPr lang="de-DE" sz="2400" dirty="0"/>
              <a:t>b</a:t>
            </a:r>
            <a:r>
              <a:rPr lang="de-DE" sz="2400" dirty="0" smtClean="0"/>
              <a:t>. Laufende Verfahren</a:t>
            </a:r>
            <a:endParaRPr lang="de-DE" sz="2400" dirty="0"/>
          </a:p>
        </p:txBody>
      </p:sp>
      <p:sp>
        <p:nvSpPr>
          <p:cNvPr id="9235" name="Textplatzhalter 9234"/>
          <p:cNvSpPr>
            <a:spLocks noGrp="1"/>
          </p:cNvSpPr>
          <p:nvPr>
            <p:ph type="body" sz="quarter" idx="11"/>
          </p:nvPr>
        </p:nvSpPr>
        <p:spPr>
          <a:xfrm>
            <a:off x="367199" y="424800"/>
            <a:ext cx="7077397" cy="523220"/>
          </a:xfrm>
        </p:spPr>
        <p:txBody>
          <a:bodyPr/>
          <a:lstStyle/>
          <a:p>
            <a:r>
              <a:rPr lang="de-DE" dirty="0"/>
              <a:t>1</a:t>
            </a:r>
            <a:r>
              <a:rPr lang="de-DE" dirty="0" smtClean="0"/>
              <a:t>. Umgang mit Stoffpreisänderungen</a:t>
            </a:r>
            <a:endParaRPr lang="de-DE" dirty="0"/>
          </a:p>
        </p:txBody>
      </p:sp>
      <p:sp>
        <p:nvSpPr>
          <p:cNvPr id="9236" name="Textplatzhalter 9235"/>
          <p:cNvSpPr>
            <a:spLocks noGrp="1"/>
          </p:cNvSpPr>
          <p:nvPr>
            <p:ph type="body" sz="quarter" idx="12"/>
          </p:nvPr>
        </p:nvSpPr>
        <p:spPr>
          <a:xfrm>
            <a:off x="360000" y="1663200"/>
            <a:ext cx="7809215" cy="4942892"/>
          </a:xfrm>
        </p:spPr>
        <p:txBody>
          <a:bodyPr/>
          <a:lstStyle/>
          <a:p>
            <a:pPr lvl="0"/>
            <a:endParaRPr lang="de-DE" sz="2000" u="sng" dirty="0" smtClean="0"/>
          </a:p>
          <a:p>
            <a:pPr lvl="0"/>
            <a:r>
              <a:rPr lang="de-DE" sz="2000" u="sng" dirty="0" smtClean="0"/>
              <a:t>Vor Ablauf der Angebotsfrist:</a:t>
            </a:r>
          </a:p>
          <a:p>
            <a:pPr marL="285750" lvl="0" indent="-285750">
              <a:buFontTx/>
              <a:buChar char="-"/>
            </a:pPr>
            <a:r>
              <a:rPr lang="de-DE" dirty="0" smtClean="0"/>
              <a:t>Bieteranfragen nach Stoffpreisgleitklausel prüfen </a:t>
            </a:r>
            <a:r>
              <a:rPr lang="de-DE" dirty="0"/>
              <a:t>und </a:t>
            </a:r>
            <a:r>
              <a:rPr lang="de-DE" dirty="0" smtClean="0"/>
              <a:t>ggf. genehmigen. </a:t>
            </a:r>
            <a:r>
              <a:rPr lang="de-DE" dirty="0"/>
              <a:t>Ablehnende Entscheidungen sind im </a:t>
            </a:r>
            <a:r>
              <a:rPr lang="de-DE" dirty="0" smtClean="0"/>
              <a:t>Vergabevermerk </a:t>
            </a:r>
            <a:r>
              <a:rPr lang="de-DE" dirty="0"/>
              <a:t>zu begründen.</a:t>
            </a:r>
            <a:endParaRPr lang="de-DE" dirty="0" smtClean="0"/>
          </a:p>
          <a:p>
            <a:pPr marL="285750" lvl="0" indent="-285750">
              <a:buFontTx/>
              <a:buChar char="-"/>
            </a:pPr>
            <a:r>
              <a:rPr lang="de-DE" dirty="0" err="1" smtClean="0"/>
              <a:t>eigeninitiative</a:t>
            </a:r>
            <a:r>
              <a:rPr lang="de-DE" dirty="0" smtClean="0"/>
              <a:t> Überprüfung</a:t>
            </a:r>
            <a:r>
              <a:rPr lang="de-DE" dirty="0"/>
              <a:t>, </a:t>
            </a:r>
            <a:r>
              <a:rPr lang="de-DE" dirty="0" smtClean="0"/>
              <a:t>ob Stoffpreisgleitklausel, andere Vertragsfristen oder Verzicht auf Vertragsstrafe vereinbart werden sollte </a:t>
            </a:r>
          </a:p>
          <a:p>
            <a:pPr marL="285750" lvl="0" indent="-285750">
              <a:buFontTx/>
              <a:buChar char="-"/>
            </a:pPr>
            <a:r>
              <a:rPr lang="de-DE" dirty="0" smtClean="0"/>
              <a:t>ggf</a:t>
            </a:r>
            <a:r>
              <a:rPr lang="de-DE" dirty="0"/>
              <a:t>. </a:t>
            </a:r>
            <a:r>
              <a:rPr lang="de-DE" dirty="0" smtClean="0"/>
              <a:t>Anpassung </a:t>
            </a:r>
            <a:r>
              <a:rPr lang="de-DE" dirty="0"/>
              <a:t>der Vergabeunterlagen </a:t>
            </a:r>
            <a:r>
              <a:rPr lang="de-DE" dirty="0" smtClean="0"/>
              <a:t>und Angebotsfrist</a:t>
            </a:r>
          </a:p>
          <a:p>
            <a:pPr lvl="0"/>
            <a:endParaRPr lang="de-DE" sz="2000" u="sng" dirty="0" smtClean="0"/>
          </a:p>
          <a:p>
            <a:pPr lvl="0"/>
            <a:r>
              <a:rPr lang="de-DE" sz="2000" u="sng" dirty="0" smtClean="0"/>
              <a:t>Nach Ablauf der Angebotsfrist</a:t>
            </a:r>
          </a:p>
          <a:p>
            <a:pPr marL="285750" lvl="0" indent="-285750">
              <a:buFontTx/>
              <a:buChar char="-"/>
            </a:pPr>
            <a:r>
              <a:rPr lang="de-DE" dirty="0" smtClean="0"/>
              <a:t>so </a:t>
            </a:r>
            <a:r>
              <a:rPr lang="de-DE" dirty="0"/>
              <a:t>weit als notwendig </a:t>
            </a:r>
            <a:r>
              <a:rPr lang="de-DE" dirty="0" smtClean="0"/>
              <a:t>(z.B. </a:t>
            </a:r>
            <a:r>
              <a:rPr lang="de-DE" dirty="0"/>
              <a:t>wenn einzelne </a:t>
            </a:r>
            <a:r>
              <a:rPr lang="de-DE" dirty="0" smtClean="0"/>
              <a:t>Baustoffe </a:t>
            </a:r>
            <a:r>
              <a:rPr lang="de-DE" dirty="0"/>
              <a:t>einen entscheidenden Einfluss auf die Durchführung der Baumaßnahme </a:t>
            </a:r>
            <a:r>
              <a:rPr lang="de-DE" dirty="0" smtClean="0"/>
              <a:t>haben) </a:t>
            </a:r>
            <a:r>
              <a:rPr lang="de-DE" dirty="0"/>
              <a:t>Rückversetzung des laufenden Vergabeverfahrens in den Zeitpunkt vor Angebotsabgabe und entsprechende Aufnahme von </a:t>
            </a:r>
            <a:r>
              <a:rPr lang="de-DE" dirty="0" smtClean="0"/>
              <a:t>Stoffpreisgleitklauseln, anderen Vertragsfristen oder Verzicht auf Vertragsstrafe </a:t>
            </a:r>
            <a:r>
              <a:rPr lang="de-DE" dirty="0"/>
              <a:t>in die </a:t>
            </a:r>
            <a:r>
              <a:rPr lang="de-DE" dirty="0" smtClean="0"/>
              <a:t>Vergabeunterlagen</a:t>
            </a:r>
            <a:endParaRPr lang="de-DE" dirty="0"/>
          </a:p>
          <a:p>
            <a:endParaRPr lang="de-DE" sz="2400" dirty="0" smtClean="0">
              <a:sym typeface="Wingdings" panose="05000000000000000000" pitchFamily="2" charset="2"/>
            </a:endParaRPr>
          </a:p>
        </p:txBody>
      </p:sp>
    </p:spTree>
    <p:extLst>
      <p:ext uri="{BB962C8B-B14F-4D97-AF65-F5344CB8AC3E}">
        <p14:creationId xmlns:p14="http://schemas.microsoft.com/office/powerpoint/2010/main" val="4126815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4" name="Textplatzhalter 9233"/>
          <p:cNvSpPr>
            <a:spLocks noGrp="1"/>
          </p:cNvSpPr>
          <p:nvPr>
            <p:ph type="body" sz="quarter" idx="10"/>
          </p:nvPr>
        </p:nvSpPr>
        <p:spPr>
          <a:xfrm>
            <a:off x="360000" y="1375200"/>
            <a:ext cx="7809215" cy="461665"/>
          </a:xfrm>
        </p:spPr>
        <p:txBody>
          <a:bodyPr/>
          <a:lstStyle/>
          <a:p>
            <a:r>
              <a:rPr lang="de-DE" sz="2400" dirty="0"/>
              <a:t>c</a:t>
            </a:r>
            <a:r>
              <a:rPr lang="de-DE" sz="2400" dirty="0" smtClean="0"/>
              <a:t>. Bestehende Verträge</a:t>
            </a:r>
            <a:endParaRPr lang="de-DE" sz="2400" dirty="0"/>
          </a:p>
        </p:txBody>
      </p:sp>
      <p:sp>
        <p:nvSpPr>
          <p:cNvPr id="9235" name="Textplatzhalter 9234"/>
          <p:cNvSpPr>
            <a:spLocks noGrp="1"/>
          </p:cNvSpPr>
          <p:nvPr>
            <p:ph type="body" sz="quarter" idx="11"/>
          </p:nvPr>
        </p:nvSpPr>
        <p:spPr>
          <a:xfrm>
            <a:off x="367199" y="424800"/>
            <a:ext cx="7077397" cy="523220"/>
          </a:xfrm>
        </p:spPr>
        <p:txBody>
          <a:bodyPr/>
          <a:lstStyle/>
          <a:p>
            <a:r>
              <a:rPr lang="de-DE" dirty="0"/>
              <a:t>1</a:t>
            </a:r>
            <a:r>
              <a:rPr lang="de-DE" dirty="0" smtClean="0"/>
              <a:t>. Umgang mit Stoffpreisänderungen</a:t>
            </a:r>
            <a:endParaRPr lang="de-DE" dirty="0"/>
          </a:p>
        </p:txBody>
      </p:sp>
      <p:sp>
        <p:nvSpPr>
          <p:cNvPr id="9236" name="Textplatzhalter 9235"/>
          <p:cNvSpPr>
            <a:spLocks noGrp="1"/>
          </p:cNvSpPr>
          <p:nvPr>
            <p:ph type="body" sz="quarter" idx="12"/>
          </p:nvPr>
        </p:nvSpPr>
        <p:spPr>
          <a:xfrm>
            <a:off x="360000" y="1663200"/>
            <a:ext cx="7809215" cy="3287054"/>
          </a:xfrm>
        </p:spPr>
        <p:txBody>
          <a:bodyPr/>
          <a:lstStyle/>
          <a:p>
            <a:endParaRPr lang="de-DE" sz="2400" dirty="0" smtClean="0">
              <a:sym typeface="Wingdings" panose="05000000000000000000" pitchFamily="2" charset="2"/>
            </a:endParaRPr>
          </a:p>
          <a:p>
            <a:pPr marL="285750" lvl="0" indent="-285750">
              <a:buFontTx/>
              <a:buChar char="-"/>
            </a:pPr>
            <a:r>
              <a:rPr lang="de-DE" dirty="0" smtClean="0"/>
              <a:t>Anpassung nur bei Störung </a:t>
            </a:r>
            <a:r>
              <a:rPr lang="de-DE" dirty="0"/>
              <a:t>der </a:t>
            </a:r>
            <a:r>
              <a:rPr lang="de-DE" dirty="0" smtClean="0"/>
              <a:t>Geschäftsgrundlage (§313 BGB), nur dann, wenn im Einzelfall das </a:t>
            </a:r>
            <a:r>
              <a:rPr lang="de-DE" dirty="0"/>
              <a:t>Festhalten am Vertrag in seiner ursprünglichen Form für den </a:t>
            </a:r>
            <a:r>
              <a:rPr lang="de-DE" dirty="0" smtClean="0"/>
              <a:t>Auftragnehmer </a:t>
            </a:r>
            <a:r>
              <a:rPr lang="de-DE" dirty="0"/>
              <a:t>zu untragbaren, mit Recht und Gerechtigkeit nicht zu vereinbarenden </a:t>
            </a:r>
            <a:r>
              <a:rPr lang="de-DE" dirty="0" smtClean="0"/>
              <a:t>unzumutbaren </a:t>
            </a:r>
            <a:r>
              <a:rPr lang="de-DE" dirty="0"/>
              <a:t>Ergebnissen führen </a:t>
            </a:r>
            <a:r>
              <a:rPr lang="de-DE" dirty="0" smtClean="0"/>
              <a:t>würde </a:t>
            </a:r>
          </a:p>
          <a:p>
            <a:pPr lvl="0"/>
            <a:endParaRPr lang="de-DE" dirty="0"/>
          </a:p>
          <a:p>
            <a:pPr marL="285750" lvl="0" indent="-285750">
              <a:buFontTx/>
              <a:buChar char="-"/>
            </a:pPr>
            <a:r>
              <a:rPr lang="de-DE" dirty="0" smtClean="0"/>
              <a:t>Verlängerung </a:t>
            </a:r>
            <a:r>
              <a:rPr lang="de-DE" dirty="0"/>
              <a:t>von Vertragsfristen gemäß § 6 Abs. 2 Nr. 1 Buchst. c VOB/B, wenn der Unternehmer nachweist, dass Lieferverzögerungen auf Fällen höherer Gewalt/unabwendbaren Ereignissen beruhen</a:t>
            </a:r>
          </a:p>
          <a:p>
            <a:endParaRPr lang="de-DE" sz="2400" dirty="0" smtClean="0">
              <a:sym typeface="Wingdings" panose="05000000000000000000" pitchFamily="2" charset="2"/>
            </a:endParaRPr>
          </a:p>
        </p:txBody>
      </p:sp>
    </p:spTree>
    <p:extLst>
      <p:ext uri="{BB962C8B-B14F-4D97-AF65-F5344CB8AC3E}">
        <p14:creationId xmlns:p14="http://schemas.microsoft.com/office/powerpoint/2010/main" val="315378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p:txBody>
          <a:bodyPr/>
          <a:lstStyle/>
          <a:p>
            <a:r>
              <a:rPr lang="de-DE" dirty="0"/>
              <a:t>2</a:t>
            </a:r>
            <a:r>
              <a:rPr lang="de-DE" dirty="0" smtClean="0"/>
              <a:t>. Erlass ATV DIN 18299 - Hochbau</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2888320258"/>
              </p:ext>
            </p:extLst>
          </p:nvPr>
        </p:nvGraphicFramePr>
        <p:xfrm>
          <a:off x="508959" y="1035172"/>
          <a:ext cx="6720306" cy="5141791"/>
        </p:xfrm>
        <a:graphic>
          <a:graphicData uri="http://schemas.openxmlformats.org/drawingml/2006/table">
            <a:tbl>
              <a:tblPr/>
              <a:tblGrid>
                <a:gridCol w="518521">
                  <a:extLst>
                    <a:ext uri="{9D8B030D-6E8A-4147-A177-3AD203B41FA5}">
                      <a16:colId xmlns:a16="http://schemas.microsoft.com/office/drawing/2014/main" val="225567182"/>
                    </a:ext>
                  </a:extLst>
                </a:gridCol>
                <a:gridCol w="6201785">
                  <a:extLst>
                    <a:ext uri="{9D8B030D-6E8A-4147-A177-3AD203B41FA5}">
                      <a16:colId xmlns:a16="http://schemas.microsoft.com/office/drawing/2014/main" val="3911949935"/>
                    </a:ext>
                  </a:extLst>
                </a:gridCol>
              </a:tblGrid>
              <a:tr h="363040">
                <a:tc>
                  <a:txBody>
                    <a:bodyPr/>
                    <a:lstStyle/>
                    <a:p>
                      <a:pPr algn="l" fontAlgn="b"/>
                      <a:endParaRPr lang="de-DE"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r>
                        <a:rPr lang="de-DE" sz="1200" b="1" i="0" u="none" strike="noStrike">
                          <a:solidFill>
                            <a:srgbClr val="000000"/>
                          </a:solidFill>
                          <a:effectLst/>
                          <a:latin typeface="Calibri" panose="020F0502020204030204" pitchFamily="34" charset="0"/>
                        </a:rPr>
                        <a:t>Anhang  Erlass – Allgemeine Vorbemerkungen – Hochbau</a:t>
                      </a:r>
                    </a:p>
                  </a:txBody>
                  <a:tcPr marL="0" marR="0" marT="0" marB="0">
                    <a:lnL>
                      <a:noFill/>
                    </a:lnL>
                    <a:lnR>
                      <a:noFill/>
                    </a:lnR>
                    <a:lnT>
                      <a:noFill/>
                    </a:lnT>
                    <a:lnB>
                      <a:noFill/>
                    </a:lnB>
                  </a:tcPr>
                </a:tc>
                <a:extLst>
                  <a:ext uri="{0D108BD9-81ED-4DB2-BD59-A6C34878D82A}">
                    <a16:rowId xmlns:a16="http://schemas.microsoft.com/office/drawing/2014/main" val="2963898215"/>
                  </a:ext>
                </a:extLst>
              </a:tr>
              <a:tr h="1100584">
                <a:tc>
                  <a:txBody>
                    <a:bodyPr/>
                    <a:lstStyle/>
                    <a:p>
                      <a:pPr algn="l" fontAlgn="b"/>
                      <a:endParaRPr lang="de-DE"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t"/>
                      <a:r>
                        <a:rPr lang="de-DE" sz="1000" b="0" i="0" u="none" strike="noStrike" dirty="0">
                          <a:solidFill>
                            <a:srgbClr val="000000"/>
                          </a:solidFill>
                          <a:effectLst/>
                          <a:latin typeface="Calibri" panose="020F0502020204030204" pitchFamily="34" charset="0"/>
                        </a:rPr>
                        <a:t>VOB/C</a:t>
                      </a:r>
                      <a:br>
                        <a:rPr lang="de-DE" sz="1000" b="0" i="0" u="none" strike="noStrike" dirty="0">
                          <a:solidFill>
                            <a:srgbClr val="000000"/>
                          </a:solidFill>
                          <a:effectLst/>
                          <a:latin typeface="Calibri" panose="020F0502020204030204" pitchFamily="34" charset="0"/>
                        </a:rPr>
                      </a:br>
                      <a:r>
                        <a:rPr lang="de-DE" sz="1000" b="0" i="0" u="none" strike="noStrike" dirty="0">
                          <a:solidFill>
                            <a:srgbClr val="000000"/>
                          </a:solidFill>
                          <a:effectLst/>
                          <a:latin typeface="Calibri" panose="020F0502020204030204" pitchFamily="34" charset="0"/>
                        </a:rPr>
                        <a:t>ATV DIN 18299</a:t>
                      </a:r>
                      <a:br>
                        <a:rPr lang="de-DE" sz="1000" b="0" i="0" u="none" strike="noStrike" dirty="0">
                          <a:solidFill>
                            <a:srgbClr val="000000"/>
                          </a:solidFill>
                          <a:effectLst/>
                          <a:latin typeface="Calibri" panose="020F0502020204030204" pitchFamily="34" charset="0"/>
                        </a:rPr>
                      </a:br>
                      <a:r>
                        <a:rPr lang="de-DE" sz="1000" b="0" i="0" u="none" strike="noStrike" dirty="0">
                          <a:solidFill>
                            <a:srgbClr val="000000"/>
                          </a:solidFill>
                          <a:effectLst/>
                          <a:latin typeface="Calibri" panose="020F0502020204030204" pitchFamily="34" charset="0"/>
                        </a:rPr>
                        <a:t>0 Hinweise für das Aufstellen der Leistungsbeschreibung</a:t>
                      </a:r>
                      <a:br>
                        <a:rPr lang="de-DE" sz="1000" b="0" i="0" u="none" strike="noStrike" dirty="0">
                          <a:solidFill>
                            <a:srgbClr val="000000"/>
                          </a:solidFill>
                          <a:effectLst/>
                          <a:latin typeface="Calibri" panose="020F0502020204030204" pitchFamily="34" charset="0"/>
                        </a:rPr>
                      </a:br>
                      <a:r>
                        <a:rPr lang="de-DE" sz="1000" b="0" i="0" u="none" strike="noStrike" dirty="0">
                          <a:solidFill>
                            <a:srgbClr val="000000"/>
                          </a:solidFill>
                          <a:effectLst/>
                          <a:latin typeface="Calibri" panose="020F0502020204030204" pitchFamily="34" charset="0"/>
                        </a:rPr>
                        <a:t/>
                      </a:r>
                      <a:br>
                        <a:rPr lang="de-DE" sz="1000" b="0" i="0" u="none" strike="noStrike" dirty="0">
                          <a:solidFill>
                            <a:srgbClr val="000000"/>
                          </a:solidFill>
                          <a:effectLst/>
                          <a:latin typeface="Calibri" panose="020F0502020204030204" pitchFamily="34" charset="0"/>
                        </a:rPr>
                      </a:br>
                      <a:r>
                        <a:rPr lang="de-DE" sz="1000" b="0" i="0" u="none" strike="noStrike" dirty="0">
                          <a:solidFill>
                            <a:srgbClr val="000000"/>
                          </a:solidFill>
                          <a:effectLst/>
                          <a:latin typeface="Calibri" panose="020F0502020204030204" pitchFamily="34" charset="0"/>
                        </a:rPr>
                        <a:t/>
                      </a:r>
                      <a:br>
                        <a:rPr lang="de-DE" sz="1000" b="0" i="0" u="none" strike="noStrike" dirty="0">
                          <a:solidFill>
                            <a:srgbClr val="000000"/>
                          </a:solidFill>
                          <a:effectLst/>
                          <a:latin typeface="Calibri" panose="020F0502020204030204" pitchFamily="34" charset="0"/>
                        </a:rPr>
                      </a:br>
                      <a:endParaRPr lang="de-DE" sz="1000" b="0" i="0" u="none" strike="noStrike" dirty="0">
                        <a:solidFill>
                          <a:srgbClr val="000000"/>
                        </a:solidFill>
                        <a:effectLst/>
                        <a:latin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3923743479"/>
                  </a:ext>
                </a:extLst>
              </a:tr>
              <a:tr h="496791">
                <a:tc>
                  <a:txBody>
                    <a:bodyPr/>
                    <a:lstStyle/>
                    <a:p>
                      <a:pPr algn="l" fontAlgn="b"/>
                      <a:endParaRPr lang="de-DE"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de-DE" sz="900" b="1" i="0" u="none" strike="noStrike">
                          <a:solidFill>
                            <a:srgbClr val="000000"/>
                          </a:solidFill>
                          <a:effectLst/>
                          <a:latin typeface="Calibri" panose="020F0502020204030204" pitchFamily="34" charset="0"/>
                        </a:rPr>
                        <a:t>Die allgemeinen Vorbemerkungen zum Leistungsverzeichnis </a:t>
                      </a:r>
                      <a:br>
                        <a:rPr lang="de-DE" sz="900" b="1" i="0" u="none" strike="noStrike">
                          <a:solidFill>
                            <a:srgbClr val="000000"/>
                          </a:solidFill>
                          <a:effectLst/>
                          <a:latin typeface="Calibri" panose="020F0502020204030204" pitchFamily="34" charset="0"/>
                        </a:rPr>
                      </a:br>
                      <a:r>
                        <a:rPr lang="de-DE" sz="900" b="1" i="0" u="none" strike="noStrike">
                          <a:solidFill>
                            <a:srgbClr val="000000"/>
                          </a:solidFill>
                          <a:effectLst/>
                          <a:latin typeface="Calibri" panose="020F0502020204030204" pitchFamily="34" charset="0"/>
                        </a:rPr>
                        <a:t>sind nach den folgenden Regeln zu erstellen:</a:t>
                      </a:r>
                    </a:p>
                  </a:txBody>
                  <a:tcPr marL="0" marR="0" marT="0" marB="0" anchor="b">
                    <a:lnL>
                      <a:noFill/>
                    </a:lnL>
                    <a:lnR>
                      <a:noFill/>
                    </a:lnR>
                    <a:lnT>
                      <a:noFill/>
                    </a:lnT>
                    <a:lnB>
                      <a:noFill/>
                    </a:lnB>
                    <a:solidFill>
                      <a:srgbClr val="FFFF66"/>
                    </a:solidFill>
                  </a:tcPr>
                </a:tc>
                <a:extLst>
                  <a:ext uri="{0D108BD9-81ED-4DB2-BD59-A6C34878D82A}">
                    <a16:rowId xmlns:a16="http://schemas.microsoft.com/office/drawing/2014/main" val="2959137741"/>
                  </a:ext>
                </a:extLst>
              </a:tr>
              <a:tr h="1022244">
                <a:tc>
                  <a:txBody>
                    <a:bodyPr/>
                    <a:lstStyle/>
                    <a:p>
                      <a:pPr algn="r" fontAlgn="t"/>
                      <a:endParaRPr lang="de-DE" sz="9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de-DE" sz="900" b="1" i="0" u="none" strike="noStrike">
                          <a:solidFill>
                            <a:srgbClr val="000000"/>
                          </a:solidFill>
                          <a:effectLst/>
                          <a:latin typeface="Calibri" panose="020F0502020204030204" pitchFamily="34" charset="0"/>
                        </a:rPr>
                        <a:t>1.</a:t>
                      </a:r>
                      <a:r>
                        <a:rPr lang="de-DE" sz="900" b="0" i="0" u="none" strike="noStrike">
                          <a:solidFill>
                            <a:srgbClr val="000000"/>
                          </a:solidFill>
                          <a:effectLst/>
                          <a:latin typeface="Calibri" panose="020F0502020204030204" pitchFamily="34" charset="0"/>
                        </a:rPr>
                        <a:t> Bitte prüfen Sie Ihren Bauauftrag auf zu beachtende aufwands- bzw. preisbestimmenden Faktoren: Angaben zur Baustelle (0.1), Ausführung (0.2), Abweichungen von den speziellen ATV DIN (0.3), Nebenleistungen und Besonderen Leistungen (0.4) oder Abrechnungseinheiten (0.5). Abweichungen vom allgemein Üblichen müssen Sie den Bietern in den Vorbemerkungen mitteilen, damit diese die Besonderheiten bei der Angebotskalkulation berücksichtigen können.</a:t>
                      </a: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1935076053"/>
                  </a:ext>
                </a:extLst>
              </a:tr>
              <a:tr h="601882">
                <a:tc>
                  <a:txBody>
                    <a:bodyPr/>
                    <a:lstStyle/>
                    <a:p>
                      <a:pPr algn="r" fontAlgn="t"/>
                      <a:endParaRPr lang="de-DE" sz="9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de-DE" sz="900" b="1" i="0" u="none" strike="noStrike" dirty="0">
                          <a:solidFill>
                            <a:srgbClr val="000000"/>
                          </a:solidFill>
                          <a:effectLst/>
                          <a:latin typeface="Calibri" panose="020F0502020204030204" pitchFamily="34" charset="0"/>
                        </a:rPr>
                        <a:t>2.</a:t>
                      </a:r>
                      <a:r>
                        <a:rPr lang="de-DE" sz="900" b="0" i="0" u="none" strike="noStrike" dirty="0">
                          <a:solidFill>
                            <a:srgbClr val="000000"/>
                          </a:solidFill>
                          <a:effectLst/>
                          <a:latin typeface="Calibri" panose="020F0502020204030204" pitchFamily="34" charset="0"/>
                        </a:rPr>
                        <a:t> Bitte ordnen Sie die von Ihnen gesammelten wesentlichen Angaben jeweils einer der Ziffern der in den nachstehenden Tabellen genannten fünf Abschnitte (0.1-0.5) zu und beschreiben Sie diese möglichst konkret.</a:t>
                      </a: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2462689954"/>
                  </a:ext>
                </a:extLst>
              </a:tr>
              <a:tr h="1146442">
                <a:tc>
                  <a:txBody>
                    <a:bodyPr/>
                    <a:lstStyle/>
                    <a:p>
                      <a:pPr algn="r" fontAlgn="t"/>
                      <a:endParaRPr lang="de-DE" sz="9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de-DE" sz="900" b="1" i="0" u="none" strike="noStrike" dirty="0">
                          <a:solidFill>
                            <a:srgbClr val="000000"/>
                          </a:solidFill>
                          <a:effectLst/>
                          <a:latin typeface="Calibri" panose="020F0502020204030204" pitchFamily="34" charset="0"/>
                        </a:rPr>
                        <a:t>3. klicken Sie auf die Schaltfläche </a:t>
                      </a:r>
                      <a:r>
                        <a:rPr lang="de-DE" sz="900" b="1" i="0" u="none" strike="noStrike" dirty="0">
                          <a:solidFill>
                            <a:srgbClr val="009619"/>
                          </a:solidFill>
                          <a:effectLst/>
                          <a:latin typeface="Calibri" panose="020F0502020204030204" pitchFamily="34" charset="0"/>
                        </a:rPr>
                        <a:t>Angaben übertragen</a:t>
                      </a:r>
                      <a:r>
                        <a:rPr lang="de-DE" sz="900" b="1" i="0" u="none" strike="noStrike" dirty="0">
                          <a:solidFill>
                            <a:srgbClr val="000000"/>
                          </a:solidFill>
                          <a:effectLst/>
                          <a:latin typeface="Calibri" panose="020F0502020204030204" pitchFamily="34" charset="0"/>
                        </a:rPr>
                        <a:t>. </a:t>
                      </a:r>
                      <a:r>
                        <a:rPr lang="de-DE" sz="900" b="0" i="0" u="none" strike="noStrike" dirty="0">
                          <a:solidFill>
                            <a:srgbClr val="000000"/>
                          </a:solidFill>
                          <a:effectLst/>
                          <a:latin typeface="Calibri" panose="020F0502020204030204" pitchFamily="34" charset="0"/>
                        </a:rPr>
                        <a:t>Ihre Angaben werden chronologisch sortiert auf das Tabellenblatt </a:t>
                      </a:r>
                      <a:r>
                        <a:rPr lang="de-DE" sz="900" b="0" i="1" u="none" strike="noStrike" dirty="0">
                          <a:solidFill>
                            <a:srgbClr val="000000"/>
                          </a:solidFill>
                          <a:effectLst/>
                          <a:latin typeface="Calibri" panose="020F0502020204030204" pitchFamily="34" charset="0"/>
                        </a:rPr>
                        <a:t>Ergebnis</a:t>
                      </a:r>
                      <a:r>
                        <a:rPr lang="de-DE" sz="900" b="0" i="0" u="none" strike="noStrike" dirty="0">
                          <a:solidFill>
                            <a:srgbClr val="000000"/>
                          </a:solidFill>
                          <a:effectLst/>
                          <a:latin typeface="Calibri" panose="020F0502020204030204" pitchFamily="34" charset="0"/>
                        </a:rPr>
                        <a:t> übertragen. Wechseln Sie auf das Tabellenblatt </a:t>
                      </a:r>
                      <a:r>
                        <a:rPr lang="de-DE" sz="900" b="0" i="1" u="none" strike="noStrike" dirty="0">
                          <a:solidFill>
                            <a:srgbClr val="000000"/>
                          </a:solidFill>
                          <a:effectLst/>
                          <a:latin typeface="Calibri" panose="020F0502020204030204" pitchFamily="34" charset="0"/>
                        </a:rPr>
                        <a:t>Ergebnis</a:t>
                      </a:r>
                      <a:r>
                        <a:rPr lang="de-DE" sz="900" b="0" i="0" u="none" strike="noStrike" dirty="0">
                          <a:solidFill>
                            <a:srgbClr val="000000"/>
                          </a:solidFill>
                          <a:effectLst/>
                          <a:latin typeface="Calibri" panose="020F0502020204030204" pitchFamily="34" charset="0"/>
                        </a:rPr>
                        <a:t>. Durch Klicken auf die Schaltfläche "</a:t>
                      </a:r>
                      <a:r>
                        <a:rPr lang="de-DE" sz="900" b="1" i="0" u="none" strike="noStrike" dirty="0">
                          <a:solidFill>
                            <a:srgbClr val="000000"/>
                          </a:solidFill>
                          <a:effectLst/>
                          <a:latin typeface="Calibri" panose="020F0502020204030204" pitchFamily="34" charset="0"/>
                        </a:rPr>
                        <a:t>Tabelle in Zwischenablage kopieren</a:t>
                      </a:r>
                      <a:r>
                        <a:rPr lang="de-DE" sz="900" b="0" i="0" u="none" strike="noStrike" dirty="0">
                          <a:solidFill>
                            <a:srgbClr val="000000"/>
                          </a:solidFill>
                          <a:effectLst/>
                          <a:latin typeface="Calibri" panose="020F0502020204030204" pitchFamily="34" charset="0"/>
                        </a:rPr>
                        <a:t>" werden alle Ihre </a:t>
                      </a:r>
                      <a:r>
                        <a:rPr lang="de-DE" sz="900" b="0" i="0" u="none" strike="noStrike" dirty="0" err="1">
                          <a:solidFill>
                            <a:srgbClr val="000000"/>
                          </a:solidFill>
                          <a:effectLst/>
                          <a:latin typeface="Calibri" panose="020F0502020204030204" pitchFamily="34" charset="0"/>
                        </a:rPr>
                        <a:t>Antragungen</a:t>
                      </a:r>
                      <a:r>
                        <a:rPr lang="de-DE" sz="900" b="0" i="0" u="none" strike="noStrike" dirty="0">
                          <a:solidFill>
                            <a:srgbClr val="000000"/>
                          </a:solidFill>
                          <a:effectLst/>
                          <a:latin typeface="Calibri" panose="020F0502020204030204" pitchFamily="34" charset="0"/>
                        </a:rPr>
                        <a:t> markiert und kopiert (Spalten A-C). Bitte fügen Sie diese als Vorbemerkungen in Ihr Leistungsverzeichnis ein. Bitte ergänzen Sie bei umfangreichen Vorbemerkungen ein Inhaltsverzeichnis.</a:t>
                      </a: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2918746298"/>
                  </a:ext>
                </a:extLst>
              </a:tr>
              <a:tr h="410808">
                <a:tc>
                  <a:txBody>
                    <a:bodyPr/>
                    <a:lstStyle/>
                    <a:p>
                      <a:pPr algn="r" fontAlgn="t"/>
                      <a:endParaRPr lang="de-DE" sz="900" b="1"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de-DE" sz="900" b="0" i="0" u="none" strike="noStrike" dirty="0">
                          <a:solidFill>
                            <a:srgbClr val="000000"/>
                          </a:solidFill>
                          <a:effectLst/>
                          <a:latin typeface="Calibri" panose="020F0502020204030204" pitchFamily="34" charset="0"/>
                        </a:rPr>
                        <a:t>4. Aspekte, die thematisch den nachstehend genannten Ziffern zugeordnet werden können, sind </a:t>
                      </a:r>
                      <a:r>
                        <a:rPr lang="de-DE" sz="900" b="0" i="0" u="sng" strike="noStrike" dirty="0">
                          <a:solidFill>
                            <a:srgbClr val="000000"/>
                          </a:solidFill>
                          <a:effectLst/>
                          <a:latin typeface="Calibri" panose="020F0502020204030204" pitchFamily="34" charset="0"/>
                        </a:rPr>
                        <a:t>ausschließlich</a:t>
                      </a:r>
                      <a:r>
                        <a:rPr lang="de-DE" sz="900" b="0" i="0" u="none" strike="noStrike" dirty="0">
                          <a:solidFill>
                            <a:srgbClr val="000000"/>
                          </a:solidFill>
                          <a:effectLst/>
                          <a:latin typeface="Calibri" panose="020F0502020204030204" pitchFamily="34" charset="0"/>
                        </a:rPr>
                        <a:t> in den allgemeinen Vorbemerkungen an der korrekten Stelle zu beschreiben.</a:t>
                      </a:r>
                    </a:p>
                  </a:txBody>
                  <a:tcPr marL="0" marR="0" marT="0" marB="0">
                    <a:lnL>
                      <a:noFill/>
                    </a:lnL>
                    <a:lnR>
                      <a:noFill/>
                    </a:lnR>
                    <a:lnT>
                      <a:noFill/>
                    </a:lnT>
                    <a:lnB>
                      <a:noFill/>
                    </a:lnB>
                    <a:solidFill>
                      <a:srgbClr val="F2F2F2"/>
                    </a:solidFill>
                  </a:tcPr>
                </a:tc>
                <a:extLst>
                  <a:ext uri="{0D108BD9-81ED-4DB2-BD59-A6C34878D82A}">
                    <a16:rowId xmlns:a16="http://schemas.microsoft.com/office/drawing/2014/main" val="3635478838"/>
                  </a:ext>
                </a:extLst>
              </a:tr>
            </a:tbl>
          </a:graphicData>
        </a:graphic>
      </p:graphicFrame>
    </p:spTree>
    <p:extLst>
      <p:ext uri="{BB962C8B-B14F-4D97-AF65-F5344CB8AC3E}">
        <p14:creationId xmlns:p14="http://schemas.microsoft.com/office/powerpoint/2010/main" val="98919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platzhalter 9234"/>
          <p:cNvSpPr>
            <a:spLocks noGrp="1"/>
          </p:cNvSpPr>
          <p:nvPr>
            <p:ph type="body" sz="quarter" idx="11"/>
          </p:nvPr>
        </p:nvSpPr>
        <p:spPr/>
        <p:txBody>
          <a:bodyPr/>
          <a:lstStyle/>
          <a:p>
            <a:r>
              <a:rPr lang="de-DE" dirty="0"/>
              <a:t>2</a:t>
            </a:r>
            <a:r>
              <a:rPr lang="de-DE" dirty="0" smtClean="0"/>
              <a:t>. Erlass ATV DIN 18299 - Hochbau</a:t>
            </a:r>
            <a:endParaRPr lang="de-DE" dirty="0"/>
          </a:p>
        </p:txBody>
      </p:sp>
      <p:pic>
        <p:nvPicPr>
          <p:cNvPr id="5" name="Grafik 4"/>
          <p:cNvPicPr>
            <a:picLocks noChangeAspect="1"/>
          </p:cNvPicPr>
          <p:nvPr/>
        </p:nvPicPr>
        <p:blipFill rotWithShape="1">
          <a:blip r:embed="rId2"/>
          <a:srcRect l="32229" t="22976" r="47595" b="17956"/>
          <a:stretch/>
        </p:blipFill>
        <p:spPr>
          <a:xfrm>
            <a:off x="255688" y="1068703"/>
            <a:ext cx="8613058" cy="5157820"/>
          </a:xfrm>
          <a:prstGeom prst="rect">
            <a:avLst/>
          </a:prstGeom>
        </p:spPr>
      </p:pic>
      <p:sp>
        <p:nvSpPr>
          <p:cNvPr id="2" name="Pfeil nach links 1"/>
          <p:cNvSpPr/>
          <p:nvPr/>
        </p:nvSpPr>
        <p:spPr>
          <a:xfrm rot="16200000">
            <a:off x="7763774" y="1068703"/>
            <a:ext cx="793630" cy="829108"/>
          </a:xfrm>
          <a:prstGeom prst="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nach links 5"/>
          <p:cNvSpPr/>
          <p:nvPr/>
        </p:nvSpPr>
        <p:spPr>
          <a:xfrm rot="16200000">
            <a:off x="6656720" y="1091711"/>
            <a:ext cx="793630" cy="829108"/>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2837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Neues CD_WAE 191030.pptx" id="{3B2C792B-FC3D-4997-B47A-69945FD4C574}" vid="{D6A82D27-E7CD-46FC-849D-1ED87252E11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Neues CD_WAE 191030.pptx" id="{3B2C792B-FC3D-4997-B47A-69945FD4C574}" vid="{D6A82D27-E7CD-46FC-849D-1ED87252E11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PowerPoint_Neues CD_SWAE 2020</Template>
  <TotalTime>0</TotalTime>
  <Words>2714</Words>
  <Application>Microsoft Office PowerPoint</Application>
  <PresentationFormat>Bildschirmpräsentation (4:3)</PresentationFormat>
  <Paragraphs>297</Paragraphs>
  <Slides>35</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35</vt:i4>
      </vt:variant>
    </vt:vector>
  </HeadingPairs>
  <TitlesOfParts>
    <vt:vector size="44" baseType="lpstr">
      <vt:lpstr>ＭＳ Ｐゴシック</vt:lpstr>
      <vt:lpstr>ＭＳ Ｐゴシック</vt:lpstr>
      <vt:lpstr>Arial</vt:lpstr>
      <vt:lpstr>Calibri</vt:lpstr>
      <vt:lpstr>Courier New</vt:lpstr>
      <vt:lpstr>Symbol</vt:lpstr>
      <vt:lpstr>Wingdings</vt:lpstr>
      <vt:lpstr>Office-Design</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Ihre Fragen</vt:lpstr>
      <vt:lpstr>Informationen und Kontakt</vt:lpstr>
      <vt:lpstr>Ansprechpartner</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Pochciol, Urs (Wirtschaft, Arbeit und Europa)</dc:creator>
  <cp:lastModifiedBy>Schönhagen, Christopher (Wirtschaft)</cp:lastModifiedBy>
  <cp:revision>44</cp:revision>
  <dcterms:created xsi:type="dcterms:W3CDTF">2021-05-03T07:11:05Z</dcterms:created>
  <dcterms:modified xsi:type="dcterms:W3CDTF">2022-08-30T07:32:35Z</dcterms:modified>
</cp:coreProperties>
</file>